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53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2" y="2091269"/>
            <a:ext cx="4965726" cy="480939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2" y="6900660"/>
            <a:ext cx="4965726" cy="1244273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65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6934181"/>
            <a:ext cx="4965725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2" y="990600"/>
            <a:ext cx="4965726" cy="525874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7752803"/>
            <a:ext cx="4965725" cy="71314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83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2" y="2091267"/>
            <a:ext cx="4965726" cy="2861733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5283200"/>
            <a:ext cx="4965726" cy="3412067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96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057" y="2091267"/>
            <a:ext cx="4500787" cy="3355985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086133" y="5447252"/>
            <a:ext cx="4095869" cy="494251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6284282"/>
            <a:ext cx="4965726" cy="2421467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05423" y="1402922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49768" y="3775471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6087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4512735"/>
            <a:ext cx="4965727" cy="238792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900661"/>
            <a:ext cx="4965726" cy="12428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868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26" y="2861734"/>
            <a:ext cx="165804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367106" y="3852334"/>
            <a:ext cx="1647063" cy="518459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5128" y="2861734"/>
            <a:ext cx="1652066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79190" y="3852334"/>
            <a:ext cx="1658003" cy="518459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2861734"/>
            <a:ext cx="164974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4008688" y="3852334"/>
            <a:ext cx="1649744" cy="518459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6501" y="3081867"/>
            <a:ext cx="0" cy="572346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17273" y="3081867"/>
            <a:ext cx="0" cy="572994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592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106" y="6140260"/>
            <a:ext cx="1654209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67106" y="3191934"/>
            <a:ext cx="1654209" cy="22013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367106" y="6972640"/>
            <a:ext cx="1654209" cy="95216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8344" y="6140260"/>
            <a:ext cx="164885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88343" y="3191934"/>
            <a:ext cx="1648850" cy="22013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87582" y="6972639"/>
            <a:ext cx="1651034" cy="95216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6140260"/>
            <a:ext cx="164974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008687" y="3191934"/>
            <a:ext cx="1649744" cy="22013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4008619" y="6972636"/>
            <a:ext cx="1651928" cy="95216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096501" y="3081867"/>
            <a:ext cx="0" cy="572346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17273" y="3081867"/>
            <a:ext cx="0" cy="572994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728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583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2337" y="621421"/>
            <a:ext cx="986095" cy="8415514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106" y="1116852"/>
            <a:ext cx="4176609" cy="792008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35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17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4133616"/>
            <a:ext cx="4965725" cy="276704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900661"/>
            <a:ext cx="4965726" cy="12428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80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0775" y="2976388"/>
            <a:ext cx="2473585" cy="606054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1482" y="2969913"/>
            <a:ext cx="2473586" cy="606702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2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751667"/>
            <a:ext cx="247358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75" y="3632200"/>
            <a:ext cx="2473585" cy="540473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1482" y="2751667"/>
            <a:ext cx="2473585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1482" y="3632200"/>
            <a:ext cx="2473585" cy="540473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14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28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08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2091267"/>
            <a:ext cx="1913597" cy="2091267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048" y="2091267"/>
            <a:ext cx="2923510" cy="6604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520073"/>
            <a:ext cx="1913597" cy="418253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8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42" y="2678277"/>
            <a:ext cx="2865506" cy="2274723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0138" y="1651000"/>
            <a:ext cx="1800694" cy="660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5283200"/>
            <a:ext cx="2861046" cy="19812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02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533" y="653926"/>
            <a:ext cx="5291535" cy="20229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965337"/>
            <a:ext cx="5033741" cy="6060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5277284" y="2720954"/>
            <a:ext cx="1430865" cy="17149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A43C756-0D2B-4844-A7CE-D4D7E8AD40A4}" type="datetimeFigureOut">
              <a:rPr kumimoji="1" lang="ja-JP" altLang="en-US" smtClean="0"/>
              <a:t>2020/12/31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3334795" y="4793154"/>
            <a:ext cx="5575259" cy="1714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24824" y="427175"/>
            <a:ext cx="471610" cy="11088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C003-6076-4D95-8E18-02A39E5E2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77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342905" rtl="0" eaLnBrk="1" latinLnBrk="0" hangingPunct="1">
        <a:spcBef>
          <a:spcPct val="0"/>
        </a:spcBef>
        <a:buNone/>
        <a:defRPr kumimoji="1"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80" indent="-257180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22" indent="-214316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65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70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76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85982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87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93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98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1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7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23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9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35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40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46" algn="l" defTabSz="34290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5450" y="221439"/>
            <a:ext cx="5291535" cy="581750"/>
          </a:xfrm>
        </p:spPr>
        <p:txBody>
          <a:bodyPr/>
          <a:lstStyle/>
          <a:p>
            <a:r>
              <a:rPr kumimoji="1" lang="en-US" altLang="ja-JP" b="1" dirty="0" smtClean="0"/>
              <a:t>CITADELS</a:t>
            </a:r>
            <a:r>
              <a:rPr kumimoji="1" lang="ja-JP" altLang="en-US" b="1" dirty="0" smtClean="0"/>
              <a:t>　あやつり人形</a:t>
            </a:r>
            <a:endParaRPr kumimoji="1" lang="ja-JP" altLang="en-US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67576"/>
              </p:ext>
            </p:extLst>
          </p:nvPr>
        </p:nvGraphicFramePr>
        <p:xfrm>
          <a:off x="247134" y="854162"/>
          <a:ext cx="6425513" cy="624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174"/>
                <a:gridCol w="5103339"/>
              </a:tblGrid>
              <a:tr h="3216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キャラクター名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特殊能力</a:t>
                      </a: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97435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暗殺者 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 Assassin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別のキャラクターを、暗殺（そのラウンドは行動不能）できる。指名は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キャラクター名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】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で行う。</a:t>
                      </a:r>
                      <a:endParaRPr kumimoji="1" lang="en-US" altLang="ja-JP" sz="1200" b="0" i="0" kern="1200" dirty="0" smtClean="0">
                        <a:solidFill>
                          <a:schemeClr val="dk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指名された者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】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は、自分のターンが回ってきてキャラクター名が読み上げられた時、黙っていなければいけない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正体を明かさない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1" lang="ja-JP" alt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そしてそのラウンドでは、最後までキャラクターカードを公開してはいけない。</a:t>
                      </a:r>
                      <a:endParaRPr kumimoji="1" lang="ja-JP" altLang="en-US" sz="1200" b="0" dirty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804075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2. 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盗人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Thief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別のキャラクターを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【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キャラクター名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】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で指名し、手持ちの金貨をすべて奪う事ができる。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3429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指名された者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は、自分のターンが回ってきてキャラクター名が読み上げられた時、盗人に全財産を渡してから行動開始する。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804075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3.</a:t>
                      </a:r>
                      <a:r>
                        <a:rPr kumimoji="1" lang="ja-JP" altLang="en-US" sz="1600" baseline="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 奇術師</a:t>
                      </a:r>
                      <a:endParaRPr kumimoji="1" lang="en-US" altLang="ja-JP" sz="1600" baseline="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kumimoji="1" lang="en-US" altLang="ja-JP" sz="1600" baseline="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Magician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手番中いつでも、次のどちらかを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回選んで実行できる。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kumimoji="1" lang="ja-JP" altLang="en-US" sz="1200" b="0" baseline="0" dirty="0" smtClean="0">
                          <a:latin typeface="+mj-ea"/>
                          <a:ea typeface="+mj-ea"/>
                        </a:rPr>
                        <a:t>ほか</a:t>
                      </a:r>
                      <a:r>
                        <a:rPr kumimoji="1" lang="en-US" altLang="ja-JP" sz="1200" b="0" baseline="0" dirty="0" smtClean="0">
                          <a:latin typeface="+mj-ea"/>
                          <a:ea typeface="+mj-ea"/>
                        </a:rPr>
                        <a:t>【</a:t>
                      </a:r>
                      <a:r>
                        <a:rPr kumimoji="1" lang="ja-JP" altLang="en-US" sz="1200" b="0" baseline="0" dirty="0" smtClean="0">
                          <a:latin typeface="+mj-ea"/>
                          <a:ea typeface="+mj-ea"/>
                        </a:rPr>
                        <a:t>プレイヤー</a:t>
                      </a:r>
                      <a:r>
                        <a:rPr kumimoji="1" lang="en-US" altLang="ja-JP" sz="1200" b="0" baseline="0" dirty="0" smtClean="0">
                          <a:latin typeface="+mj-ea"/>
                          <a:ea typeface="+mj-ea"/>
                        </a:rPr>
                        <a:t>】</a:t>
                      </a:r>
                      <a:r>
                        <a:rPr kumimoji="1" lang="ja-JP" altLang="en-US" sz="1200" b="0" baseline="0" dirty="0" smtClean="0">
                          <a:latin typeface="+mj-ea"/>
                          <a:ea typeface="+mj-ea"/>
                        </a:rPr>
                        <a:t>を</a:t>
                      </a:r>
                      <a:r>
                        <a:rPr kumimoji="1" lang="en-US" altLang="ja-JP" sz="1200" b="0" baseline="0" dirty="0" smtClean="0">
                          <a:latin typeface="+mj-ea"/>
                          <a:ea typeface="+mj-ea"/>
                        </a:rPr>
                        <a:t>1</a:t>
                      </a:r>
                      <a:r>
                        <a:rPr kumimoji="1" lang="ja-JP" altLang="en-US" sz="1200" b="0" baseline="0" dirty="0" smtClean="0">
                          <a:latin typeface="+mj-ea"/>
                          <a:ea typeface="+mj-ea"/>
                        </a:rPr>
                        <a:t>名指名して、手札をまるごと交換する。</a:t>
                      </a:r>
                      <a:endParaRPr kumimoji="1" lang="en-US" altLang="ja-JP" sz="1200" b="0" baseline="0" dirty="0" smtClean="0">
                        <a:latin typeface="+mj-ea"/>
                        <a:ea typeface="+mj-ea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kumimoji="1" lang="ja-JP" altLang="en-US" sz="1200" b="0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好きな枚数の</a:t>
                      </a:r>
                      <a:r>
                        <a:rPr kumimoji="1" lang="ja-JP" altLang="en-US" sz="1200" b="0" baseline="0" dirty="0" smtClean="0">
                          <a:latin typeface="+mj-ea"/>
                          <a:ea typeface="+mj-ea"/>
                        </a:rPr>
                        <a:t>手札を建物山札の一番下に伏せて戻し、戻した同一枚数を上からドローする。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4326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4. 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王様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King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◆自分の都市の建物のうち、貴族関係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黄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)</a:t>
                      </a:r>
                      <a:r>
                        <a:rPr kumimoji="1" lang="ja-JP" altLang="en-US" sz="1200" b="0" dirty="0" err="1" smtClean="0">
                          <a:latin typeface="+mj-ea"/>
                          <a:ea typeface="+mj-ea"/>
                        </a:rPr>
                        <a:t>の枚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数分、ゴールドを受け取る。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次ラウンドで最初に職業選択することができる。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7042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5. 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司教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Bishop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D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◆自分の都市の建物のうち、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宗教関係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青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)</a:t>
                      </a:r>
                      <a:r>
                        <a:rPr kumimoji="1" lang="ja-JP" altLang="en-US" sz="1200" b="0" dirty="0" err="1" smtClean="0">
                          <a:latin typeface="+mj-ea"/>
                          <a:ea typeface="+mj-ea"/>
                        </a:rPr>
                        <a:t>の枚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数分、</a:t>
                      </a: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ゴールドを受け取る。</a:t>
                      </a:r>
                      <a:endParaRPr kumimoji="1" lang="ja-JP" altLang="en-US" sz="12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将軍による建物破壊を防げる。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D4FF"/>
                    </a:solidFill>
                  </a:tcPr>
                </a:tc>
              </a:tr>
              <a:tr h="577042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6. 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商人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Merchant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◆自分の都市の建物のうち、商業関係</a:t>
                      </a:r>
                      <a:r>
                        <a:rPr kumimoji="1" lang="en-US" altLang="ja-JP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緑</a:t>
                      </a:r>
                      <a:r>
                        <a:rPr kumimoji="1" lang="en-US" altLang="ja-JP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1200" b="0" kern="1200" dirty="0" err="1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の枚</a:t>
                      </a: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数分、ゴールドを受け取る。</a:t>
                      </a:r>
                    </a:p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追加でさらに１ゴールド受け取れる。</a:t>
                      </a:r>
                      <a:endParaRPr kumimoji="1" lang="en-US" altLang="ja-JP" sz="1100" b="0" dirty="0" smtClean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577042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7. 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建築家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Architect</a:t>
                      </a: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デッキから建物カードを２枚引ける。</a:t>
                      </a:r>
                    </a:p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さらに１回の手番で３つまで建物を建てることができる。</a:t>
                      </a:r>
                      <a:endParaRPr kumimoji="1" lang="en-US" altLang="ja-JP" sz="1200" b="0" dirty="0" smtClean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77042">
                <a:tc>
                  <a:txBody>
                    <a:bodyPr/>
                    <a:lstStyle/>
                    <a:p>
                      <a:pPr marL="0" marR="0" lvl="0" indent="0" algn="l" defTabSz="3429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8.</a:t>
                      </a:r>
                      <a:r>
                        <a:rPr kumimoji="1" lang="ja-JP" altLang="en-US" sz="1600" baseline="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将軍</a:t>
                      </a: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l" defTabSz="3429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err="1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Wariord</a:t>
                      </a:r>
                      <a:endParaRPr kumimoji="1" lang="en-US" altLang="ja-JP" sz="1600" baseline="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◆自分の都市の建物のうち、軍事関係</a:t>
                      </a:r>
                      <a:r>
                        <a:rPr kumimoji="1" lang="en-US" altLang="ja-JP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赤</a:t>
                      </a:r>
                      <a:r>
                        <a:rPr kumimoji="1" lang="en-US" altLang="ja-JP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1200" b="0" kern="1200" dirty="0" err="1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の枚</a:t>
                      </a: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数分、ゴールドを受け取る◆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場にある建物１枚を選んで破壊できる。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要コスト（建物の値段－１）</a:t>
                      </a:r>
                      <a:endParaRPr kumimoji="1" lang="ja-JP" altLang="en-US" sz="1200" b="0" dirty="0">
                        <a:latin typeface="+mj-ea"/>
                        <a:ea typeface="+mj-ea"/>
                      </a:endParaRPr>
                    </a:p>
                  </a:txBody>
                  <a:tcPr marL="36000" marR="0" marT="66040" marB="6604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152231"/>
              </p:ext>
            </p:extLst>
          </p:nvPr>
        </p:nvGraphicFramePr>
        <p:xfrm>
          <a:off x="3924259" y="7677266"/>
          <a:ext cx="2550681" cy="185653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0227"/>
                <a:gridCol w="850227"/>
                <a:gridCol w="850227"/>
              </a:tblGrid>
              <a:tr h="4700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プレイヤー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数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公開して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捨てる枚数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伏せて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捨てる枚数</a:t>
                      </a:r>
                      <a:endParaRPr kumimoji="1" lang="ja-JP" altLang="en-US" sz="1200" dirty="0"/>
                    </a:p>
                  </a:txBody>
                  <a:tcPr marL="0" marR="0"/>
                </a:tc>
              </a:tr>
              <a:tr h="3466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 marL="0" marR="0"/>
                </a:tc>
              </a:tr>
              <a:tr h="3466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 marL="0" marR="0"/>
                </a:tc>
              </a:tr>
              <a:tr h="3466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 marL="0" marR="0"/>
                </a:tc>
              </a:tr>
              <a:tr h="3466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</a:t>
                      </a:r>
                      <a:endParaRPr kumimoji="1" lang="ja-JP" altLang="en-US" sz="12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1(*)</a:t>
                      </a:r>
                      <a:endParaRPr kumimoji="1" lang="ja-JP" altLang="en-US" sz="1200" dirty="0"/>
                    </a:p>
                  </a:txBody>
                  <a:tcPr marL="0" marR="0"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58582"/>
              </p:ext>
            </p:extLst>
          </p:nvPr>
        </p:nvGraphicFramePr>
        <p:xfrm>
          <a:off x="425450" y="7764120"/>
          <a:ext cx="3195080" cy="1682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44"/>
                <a:gridCol w="568411"/>
                <a:gridCol w="469557"/>
                <a:gridCol w="1495168"/>
              </a:tblGrid>
              <a:tr h="36231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建物色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属性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枚数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対応キャラクター</a:t>
                      </a:r>
                    </a:p>
                  </a:txBody>
                  <a:tcPr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716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黃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貴族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12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王様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716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青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5BD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宗教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5BD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11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5BD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司教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5BD4FF"/>
                    </a:solidFill>
                  </a:tcPr>
                </a:tc>
              </a:tr>
              <a:tr h="26803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緑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商業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20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商人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9969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赤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軍事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11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将軍</a:t>
                      </a:r>
                      <a:endParaRPr kumimoji="1" lang="ja-JP" altLang="en-US" sz="11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9690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紫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特殊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12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ja-JP" altLang="en-US" sz="1100" b="1" dirty="0" smtClean="0"/>
                        <a:t>特殊効果</a:t>
                      </a:r>
                      <a:r>
                        <a:rPr kumimoji="1" lang="en-US" altLang="ja-JP" sz="1100" b="1" dirty="0" smtClean="0"/>
                        <a:t>)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Amazon | あやつり人形クラシック 完全日本語版 | ボードゲーム | おもちゃ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592" y="92394"/>
            <a:ext cx="1063264" cy="98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95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850" y="456580"/>
            <a:ext cx="5291535" cy="668247"/>
          </a:xfrm>
        </p:spPr>
        <p:txBody>
          <a:bodyPr/>
          <a:lstStyle/>
          <a:p>
            <a:r>
              <a:rPr lang="ja-JP" altLang="en-US" b="1" dirty="0" smtClean="0"/>
              <a:t>ラウンドの</a:t>
            </a:r>
            <a:r>
              <a:rPr lang="ja-JP" altLang="en-US" b="1" dirty="0"/>
              <a:t>流れ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9458" y="1086484"/>
            <a:ext cx="5964824" cy="4415915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1800" b="1" dirty="0" smtClean="0"/>
              <a:t>１．</a:t>
            </a:r>
            <a:r>
              <a:rPr kumimoji="1" lang="ja-JP" altLang="en-US" sz="1900" b="1" dirty="0" smtClean="0"/>
              <a:t>キャラクター選択　カードドラフト制</a:t>
            </a:r>
            <a:endParaRPr kumimoji="1" lang="en-US" altLang="ja-JP" sz="1900" b="1" dirty="0" smtClean="0"/>
          </a:p>
          <a:p>
            <a:pPr marL="0" indent="0">
              <a:buNone/>
            </a:pPr>
            <a:endParaRPr kumimoji="1" lang="en-US" altLang="ja-JP" sz="1900" b="1" dirty="0" smtClean="0"/>
          </a:p>
          <a:p>
            <a:r>
              <a:rPr kumimoji="1" lang="ja-JP" altLang="en-US" sz="1900" b="1" dirty="0" smtClean="0"/>
              <a:t>２．キャラクターの行動。</a:t>
            </a:r>
            <a:r>
              <a:rPr kumimoji="1" lang="ja-JP" altLang="en-US" sz="1900" b="1" u="sng" dirty="0" smtClean="0"/>
              <a:t>順番は、番号順。</a:t>
            </a:r>
            <a:endParaRPr kumimoji="1" lang="en-US" altLang="ja-JP" sz="1900" b="1" u="sng" dirty="0" smtClean="0"/>
          </a:p>
          <a:p>
            <a:pPr lvl="1"/>
            <a:r>
              <a:rPr kumimoji="1" lang="ja-JP" altLang="en-US" sz="1700" b="1" dirty="0" smtClean="0"/>
              <a:t>２</a:t>
            </a:r>
            <a:r>
              <a:rPr kumimoji="1" lang="en-US" altLang="ja-JP" sz="1700" b="1" dirty="0" smtClean="0"/>
              <a:t>-1. </a:t>
            </a:r>
            <a:r>
              <a:rPr kumimoji="1" lang="ja-JP" altLang="en-US" sz="1700" b="1" dirty="0" smtClean="0"/>
              <a:t>アクション</a:t>
            </a:r>
            <a:r>
              <a:rPr kumimoji="1" lang="en-US" altLang="ja-JP" sz="1700" b="1" dirty="0" smtClean="0"/>
              <a:t>(</a:t>
            </a:r>
            <a:r>
              <a:rPr kumimoji="1" lang="ja-JP" altLang="en-US" sz="1700" b="1" dirty="0" smtClean="0"/>
              <a:t>どちらか１つを選ぶ</a:t>
            </a:r>
            <a:r>
              <a:rPr kumimoji="1" lang="en-US" altLang="ja-JP" sz="1700" b="1" dirty="0" smtClean="0"/>
              <a:t>)</a:t>
            </a:r>
          </a:p>
          <a:p>
            <a:pPr lvl="2"/>
            <a:r>
              <a:rPr lang="en-US" altLang="ja-JP" sz="1700" b="1" dirty="0" smtClean="0"/>
              <a:t>A. </a:t>
            </a:r>
            <a:r>
              <a:rPr lang="ja-JP" altLang="en-US" sz="1700" b="1" dirty="0" smtClean="0"/>
              <a:t>銀行から</a:t>
            </a:r>
            <a:r>
              <a:rPr lang="en-US" altLang="ja-JP" sz="1700" b="1" dirty="0" smtClean="0"/>
              <a:t>2</a:t>
            </a:r>
            <a:r>
              <a:rPr lang="ja-JP" altLang="en-US" sz="1700" b="1" dirty="0" smtClean="0"/>
              <a:t>ゴールド受け取る。</a:t>
            </a:r>
            <a:endParaRPr lang="en-US" altLang="ja-JP" sz="1700" b="1" dirty="0" smtClean="0"/>
          </a:p>
          <a:p>
            <a:pPr lvl="2"/>
            <a:r>
              <a:rPr lang="en-US" altLang="ja-JP" sz="1700" b="1" dirty="0" smtClean="0"/>
              <a:t>B. </a:t>
            </a:r>
            <a:r>
              <a:rPr lang="ja-JP" altLang="en-US" sz="1700" b="1" dirty="0" smtClean="0"/>
              <a:t>建物</a:t>
            </a:r>
            <a:r>
              <a:rPr lang="ja-JP" altLang="en-US" sz="1700" b="1" dirty="0"/>
              <a:t>デッキの上から２枚のカードを引き、そのうち</a:t>
            </a:r>
            <a:r>
              <a:rPr lang="en-US" altLang="ja-JP" sz="1700" b="1" dirty="0"/>
              <a:t>1</a:t>
            </a:r>
            <a:r>
              <a:rPr lang="ja-JP" altLang="en-US" sz="1700" b="1" dirty="0"/>
              <a:t>枚を手札に加え、</a:t>
            </a:r>
            <a:r>
              <a:rPr lang="en-US" altLang="ja-JP" sz="1700" b="1" dirty="0"/>
              <a:t>1</a:t>
            </a:r>
            <a:r>
              <a:rPr lang="ja-JP" altLang="en-US" sz="1700" b="1" dirty="0"/>
              <a:t>枚をデッキの底に戻す</a:t>
            </a:r>
            <a:r>
              <a:rPr lang="ja-JP" altLang="en-US" sz="1700" b="1" dirty="0" smtClean="0"/>
              <a:t>。</a:t>
            </a:r>
            <a:endParaRPr lang="en-US" altLang="ja-JP" sz="1700" b="1" dirty="0" smtClean="0"/>
          </a:p>
          <a:p>
            <a:pPr lvl="1"/>
            <a:r>
              <a:rPr kumimoji="1" lang="en-US" altLang="ja-JP" sz="1700" b="1" dirty="0" smtClean="0"/>
              <a:t>2-2A. </a:t>
            </a:r>
            <a:r>
              <a:rPr kumimoji="1" lang="ja-JP" altLang="en-US" sz="1700" b="1" dirty="0" smtClean="0"/>
              <a:t>建物の建設</a:t>
            </a:r>
            <a:endParaRPr kumimoji="1" lang="en-US" altLang="ja-JP" sz="1700" b="1" dirty="0" smtClean="0"/>
          </a:p>
          <a:p>
            <a:pPr lvl="2"/>
            <a:r>
              <a:rPr lang="ja-JP" altLang="en-US" sz="1700" b="1" dirty="0"/>
              <a:t>左上に描かれている金貨と同じ数だけゴールドを支払って建設します。原則</a:t>
            </a:r>
            <a:r>
              <a:rPr lang="en-US" altLang="ja-JP" sz="1700" b="1" dirty="0"/>
              <a:t>1</a:t>
            </a:r>
            <a:r>
              <a:rPr lang="ja-JP" altLang="en-US" sz="1700" b="1" dirty="0"/>
              <a:t>ターンにつき１つのみ</a:t>
            </a:r>
            <a:r>
              <a:rPr lang="ja-JP" altLang="en-US" sz="1700" b="1" dirty="0" smtClean="0"/>
              <a:t>。</a:t>
            </a:r>
            <a:endParaRPr lang="en-US" altLang="ja-JP" sz="1300" b="1" dirty="0" smtClean="0"/>
          </a:p>
          <a:p>
            <a:pPr lvl="2"/>
            <a:r>
              <a:rPr lang="en-US" altLang="ja-JP" sz="1300" b="1" dirty="0"/>
              <a:t>1</a:t>
            </a:r>
            <a:r>
              <a:rPr lang="ja-JP" altLang="en-US" sz="1300" b="1" dirty="0"/>
              <a:t>人のプレイヤーが同じ名前の建物を</a:t>
            </a:r>
            <a:r>
              <a:rPr lang="en-US" altLang="ja-JP" sz="1300" b="1" dirty="0"/>
              <a:t>2</a:t>
            </a:r>
            <a:r>
              <a:rPr lang="ja-JP" altLang="en-US" sz="1300" b="1" dirty="0"/>
              <a:t>つ建てることは</a:t>
            </a:r>
            <a:r>
              <a:rPr lang="ja-JP" altLang="en-US" sz="1300" b="1" dirty="0" smtClean="0"/>
              <a:t>できない。</a:t>
            </a:r>
            <a:endParaRPr lang="en-US" altLang="ja-JP" sz="1700" b="1" dirty="0" smtClean="0"/>
          </a:p>
          <a:p>
            <a:pPr lvl="1"/>
            <a:r>
              <a:rPr lang="en-US" altLang="ja-JP" sz="1700" b="1" dirty="0" smtClean="0"/>
              <a:t>2-2B. </a:t>
            </a:r>
            <a:r>
              <a:rPr lang="ja-JP" altLang="en-US" sz="1700" b="1" dirty="0" smtClean="0"/>
              <a:t>特殊効果を使用</a:t>
            </a:r>
            <a:endParaRPr lang="en-US" altLang="ja-JP" sz="1700" b="1" dirty="0" smtClean="0"/>
          </a:p>
          <a:p>
            <a:pPr lvl="2"/>
            <a:r>
              <a:rPr lang="ja-JP" altLang="en-US" sz="1700" b="1" dirty="0" smtClean="0"/>
              <a:t>操る</a:t>
            </a:r>
            <a:r>
              <a:rPr lang="ja-JP" altLang="en-US" sz="1700" b="1" dirty="0"/>
              <a:t>キャラクターの特殊能力を</a:t>
            </a:r>
            <a:r>
              <a:rPr lang="ja-JP" altLang="en-US" sz="1700" b="1" dirty="0" smtClean="0"/>
              <a:t>使</a:t>
            </a:r>
            <a:r>
              <a:rPr lang="ja-JP" altLang="en-US" sz="1700" b="1" dirty="0"/>
              <a:t>う</a:t>
            </a:r>
            <a:r>
              <a:rPr lang="ja-JP" altLang="en-US" sz="1700" b="1" dirty="0" smtClean="0"/>
              <a:t>。</a:t>
            </a:r>
            <a:r>
              <a:rPr lang="ja-JP" altLang="en-US" sz="1700" b="1" dirty="0"/>
              <a:t>これを使うタイミングはいつでも</a:t>
            </a:r>
            <a:r>
              <a:rPr lang="ja-JP" altLang="en-US" sz="1700" b="1" dirty="0" smtClean="0"/>
              <a:t>構わない。</a:t>
            </a:r>
            <a:endParaRPr kumimoji="1" lang="ja-JP" altLang="en-US" sz="1900" b="1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00067" y="6034437"/>
            <a:ext cx="5291535" cy="6682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342905" rtl="0" eaLnBrk="1" latinLnBrk="0" hangingPunct="1">
              <a:spcBef>
                <a:spcPct val="0"/>
              </a:spcBef>
              <a:buNone/>
              <a:defRPr kumimoji="1" sz="315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b="1" dirty="0"/>
              <a:t>ゲーム</a:t>
            </a:r>
            <a:r>
              <a:rPr lang="ja-JP" altLang="en-US" b="1" dirty="0" smtClean="0"/>
              <a:t>終了</a:t>
            </a:r>
            <a:endParaRPr lang="ja-JP" altLang="en-US" b="1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99458" y="6617250"/>
            <a:ext cx="5631192" cy="44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80" indent="-257180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5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57222" indent="-214316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3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65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70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76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82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87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93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98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ja-JP" altLang="en-US" sz="1800" b="1" dirty="0" smtClean="0"/>
              <a:t>誰か</a:t>
            </a:r>
            <a:r>
              <a:rPr lang="ja-JP" altLang="en-US" sz="1800" b="1" dirty="0" smtClean="0"/>
              <a:t>が</a:t>
            </a:r>
            <a:r>
              <a:rPr lang="ja-JP" altLang="en-US" sz="1800" b="1" dirty="0"/>
              <a:t>７</a:t>
            </a:r>
            <a:r>
              <a:rPr lang="ja-JP" altLang="en-US" sz="1800" b="1" dirty="0" smtClean="0"/>
              <a:t>つ目</a:t>
            </a:r>
            <a:r>
              <a:rPr lang="ja-JP" altLang="en-US" sz="1800" b="1" dirty="0" smtClean="0"/>
              <a:t>の建物を立てたラウンドの終了時。</a:t>
            </a:r>
            <a:endParaRPr lang="ja-JP" altLang="en-US" sz="1800" b="1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71850" y="7678008"/>
            <a:ext cx="5291535" cy="6682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342905" rtl="0" eaLnBrk="1" latinLnBrk="0" hangingPunct="1">
              <a:spcBef>
                <a:spcPct val="0"/>
              </a:spcBef>
              <a:buNone/>
              <a:defRPr kumimoji="1" sz="315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b="1" dirty="0" smtClean="0"/>
              <a:t>ゲーム終了後の得点計算</a:t>
            </a:r>
            <a:endParaRPr lang="ja-JP" altLang="en-US" b="1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71850" y="8346255"/>
            <a:ext cx="6722075" cy="1057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80" indent="-257180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5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57222" indent="-214316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3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65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70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76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82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87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93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98" indent="-171453" algn="l" defTabSz="342905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05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ja-JP" altLang="en-US" sz="1600" b="1" dirty="0" smtClean="0"/>
              <a:t>１．自分</a:t>
            </a:r>
            <a:r>
              <a:rPr lang="ja-JP" altLang="en-US" sz="1600" b="1" dirty="0"/>
              <a:t>が建設していた建物に示された金色シンボルの合計点</a:t>
            </a:r>
          </a:p>
          <a:p>
            <a:r>
              <a:rPr lang="ja-JP" altLang="en-US" sz="1600" b="1" dirty="0" smtClean="0"/>
              <a:t>２．</a:t>
            </a:r>
            <a:r>
              <a:rPr lang="en-US" altLang="ja-JP" sz="1600" b="1" dirty="0" smtClean="0"/>
              <a:t>5</a:t>
            </a:r>
            <a:r>
              <a:rPr lang="ja-JP" altLang="en-US" sz="1600" b="1" dirty="0"/>
              <a:t>色の建物全てを</a:t>
            </a:r>
            <a:r>
              <a:rPr lang="en-US" altLang="ja-JP" sz="1600" b="1" dirty="0"/>
              <a:t>1</a:t>
            </a:r>
            <a:r>
              <a:rPr lang="ja-JP" altLang="en-US" sz="1600" b="1" dirty="0"/>
              <a:t>枚以上建設したら＋３点</a:t>
            </a:r>
          </a:p>
          <a:p>
            <a:r>
              <a:rPr lang="ja-JP" altLang="en-US" sz="1600" b="1" dirty="0" smtClean="0"/>
              <a:t>３．</a:t>
            </a:r>
            <a:r>
              <a:rPr lang="ja-JP" altLang="en-US" sz="1600" b="1" dirty="0"/>
              <a:t>７</a:t>
            </a:r>
            <a:r>
              <a:rPr lang="ja-JP" altLang="en-US" sz="1600" b="1" dirty="0" smtClean="0"/>
              <a:t>番目の建物</a:t>
            </a:r>
            <a:r>
              <a:rPr lang="ja-JP" altLang="en-US" sz="1600" b="1" dirty="0"/>
              <a:t>を建設したら＋</a:t>
            </a:r>
            <a:r>
              <a:rPr lang="en-US" altLang="ja-JP" sz="1600" b="1" dirty="0"/>
              <a:t>4</a:t>
            </a:r>
            <a:r>
              <a:rPr lang="ja-JP" altLang="en-US" sz="1600" b="1" dirty="0"/>
              <a:t>点（最初</a:t>
            </a:r>
            <a:r>
              <a:rPr lang="ja-JP" altLang="en-US" sz="1600" b="1" dirty="0" smtClean="0"/>
              <a:t>）＋</a:t>
            </a:r>
            <a:r>
              <a:rPr lang="en-US" altLang="ja-JP" sz="1600" b="1" dirty="0"/>
              <a:t>2</a:t>
            </a:r>
            <a:r>
              <a:rPr lang="ja-JP" altLang="en-US" sz="1600" b="1" dirty="0"/>
              <a:t>点（</a:t>
            </a:r>
            <a:r>
              <a:rPr lang="en-US" altLang="ja-JP" sz="1600" b="1" dirty="0"/>
              <a:t>2</a:t>
            </a:r>
            <a:r>
              <a:rPr lang="ja-JP" altLang="en-US" sz="1600" b="1" dirty="0"/>
              <a:t>番目以降）</a:t>
            </a:r>
          </a:p>
        </p:txBody>
      </p:sp>
      <p:pic>
        <p:nvPicPr>
          <p:cNvPr id="1026" name="Picture 2" descr="Amazon | あやつり人形クラシック 完全日本語版 | ボードゲーム | おもちゃ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863" y="585493"/>
            <a:ext cx="1300027" cy="120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745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674</TotalTime>
  <Words>492</Words>
  <Application>Microsoft Office PowerPoint</Application>
  <PresentationFormat>A4 210 x 297 mm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NP-B</vt:lpstr>
      <vt:lpstr>メイリオ</vt:lpstr>
      <vt:lpstr>Arial</vt:lpstr>
      <vt:lpstr>Century Gothic</vt:lpstr>
      <vt:lpstr>Wingdings 3</vt:lpstr>
      <vt:lpstr>イオン</vt:lpstr>
      <vt:lpstr>CITADELS　あやつり人形</vt:lpstr>
      <vt:lpstr>ラウンドの流れ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26</cp:revision>
  <dcterms:created xsi:type="dcterms:W3CDTF">2020-10-18T12:05:04Z</dcterms:created>
  <dcterms:modified xsi:type="dcterms:W3CDTF">2020-12-31T06:42:01Z</dcterms:modified>
</cp:coreProperties>
</file>