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D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濃色スタイル 1 - アクセント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153" autoAdjust="0"/>
    <p:restoredTop sz="94660"/>
  </p:normalViewPr>
  <p:slideViewPr>
    <p:cSldViewPr snapToGrid="0">
      <p:cViewPr varScale="1">
        <p:scale>
          <a:sx n="79" d="100"/>
          <a:sy n="79" d="100"/>
        </p:scale>
        <p:origin x="29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832" y="2091269"/>
            <a:ext cx="4965726" cy="480939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9832" y="6900660"/>
            <a:ext cx="4965726" cy="1244273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3C756-0D2B-4844-A7CE-D4D7E8AD40A4}" type="datetimeFigureOut">
              <a:rPr kumimoji="1" lang="ja-JP" altLang="en-US" smtClean="0"/>
              <a:t>2020/12/31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C003-6076-4D95-8E18-02A39E5E2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665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3" y="6934181"/>
            <a:ext cx="4965725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9832" y="990600"/>
            <a:ext cx="4965726" cy="525874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2" y="7752803"/>
            <a:ext cx="4965725" cy="71314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3C756-0D2B-4844-A7CE-D4D7E8AD40A4}" type="datetimeFigureOut">
              <a:rPr kumimoji="1" lang="ja-JP" altLang="en-US" smtClean="0"/>
              <a:t>2020/12/31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C003-6076-4D95-8E18-02A39E5E2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837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2" y="2091267"/>
            <a:ext cx="4965726" cy="2861733"/>
          </a:xfrm>
        </p:spPr>
        <p:txBody>
          <a:bodyPr/>
          <a:lstStyle>
            <a:lvl1pPr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2" y="5283200"/>
            <a:ext cx="4965726" cy="3412067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3C756-0D2B-4844-A7CE-D4D7E8AD40A4}" type="datetimeFigureOut">
              <a:rPr kumimoji="1" lang="ja-JP" altLang="en-US" smtClean="0"/>
              <a:t>2020/12/31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C003-6076-4D95-8E18-02A39E5E2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5296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6057" y="2091267"/>
            <a:ext cx="4500787" cy="3355985"/>
          </a:xfrm>
        </p:spPr>
        <p:txBody>
          <a:bodyPr/>
          <a:lstStyle>
            <a:lvl1pPr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086133" y="5447252"/>
            <a:ext cx="4095869" cy="494251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05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2" y="6284282"/>
            <a:ext cx="4965726" cy="2421467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3C756-0D2B-4844-A7CE-D4D7E8AD40A4}" type="datetimeFigureOut">
              <a:rPr kumimoji="1" lang="ja-JP" altLang="en-US" smtClean="0"/>
              <a:t>2020/12/31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C003-6076-4D95-8E18-02A39E5E2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505423" y="1402922"/>
            <a:ext cx="451193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49768" y="3775471"/>
            <a:ext cx="451193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6087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1" y="4512735"/>
            <a:ext cx="4965727" cy="2387927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832" y="6900661"/>
            <a:ext cx="4965726" cy="12428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3C756-0D2B-4844-A7CE-D4D7E8AD40A4}" type="datetimeFigureOut">
              <a:rPr kumimoji="1" lang="ja-JP" altLang="en-US" smtClean="0"/>
              <a:t>2020/12/31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C003-6076-4D95-8E18-02A39E5E2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8689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6126" y="2861734"/>
            <a:ext cx="165804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367106" y="3852334"/>
            <a:ext cx="1647063" cy="518459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5128" y="2861734"/>
            <a:ext cx="1652066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179190" y="3852334"/>
            <a:ext cx="1658003" cy="518459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08688" y="2861734"/>
            <a:ext cx="164974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4008688" y="3852334"/>
            <a:ext cx="1649744" cy="518459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096501" y="3081867"/>
            <a:ext cx="0" cy="5723467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917273" y="3081867"/>
            <a:ext cx="0" cy="5729941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3C756-0D2B-4844-A7CE-D4D7E8AD40A4}" type="datetimeFigureOut">
              <a:rPr kumimoji="1" lang="ja-JP" altLang="en-US" smtClean="0"/>
              <a:t>2020/12/31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C003-6076-4D95-8E18-02A39E5E2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592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106" y="6140260"/>
            <a:ext cx="1654209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367106" y="3191934"/>
            <a:ext cx="1654209" cy="22013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367106" y="6972640"/>
            <a:ext cx="1654209" cy="95216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8344" y="6140260"/>
            <a:ext cx="1648850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188343" y="3191934"/>
            <a:ext cx="1648850" cy="22013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187582" y="6972639"/>
            <a:ext cx="1651034" cy="95216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08688" y="6140260"/>
            <a:ext cx="164974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4008687" y="3191934"/>
            <a:ext cx="1649744" cy="22013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4008619" y="6972636"/>
            <a:ext cx="1651928" cy="95216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096501" y="3081867"/>
            <a:ext cx="0" cy="5723467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917273" y="3081867"/>
            <a:ext cx="0" cy="5729941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3C756-0D2B-4844-A7CE-D4D7E8AD40A4}" type="datetimeFigureOut">
              <a:rPr kumimoji="1" lang="ja-JP" altLang="en-US" smtClean="0"/>
              <a:t>2020/12/31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C003-6076-4D95-8E18-02A39E5E2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97280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3C756-0D2B-4844-A7CE-D4D7E8AD40A4}" type="datetimeFigureOut">
              <a:rPr kumimoji="1" lang="ja-JP" altLang="en-US" smtClean="0"/>
              <a:t>2020/12/31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C003-6076-4D95-8E18-02A39E5E2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5836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72337" y="621421"/>
            <a:ext cx="986095" cy="8415514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7106" y="1116852"/>
            <a:ext cx="4176609" cy="792008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3C756-0D2B-4844-A7CE-D4D7E8AD40A4}" type="datetimeFigureOut">
              <a:rPr kumimoji="1" lang="ja-JP" altLang="en-US" smtClean="0"/>
              <a:t>2020/12/31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C003-6076-4D95-8E18-02A39E5E2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5355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3C756-0D2B-4844-A7CE-D4D7E8AD40A4}" type="datetimeFigureOut">
              <a:rPr kumimoji="1" lang="ja-JP" altLang="en-US" smtClean="0"/>
              <a:t>2020/12/31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C003-6076-4D95-8E18-02A39E5E2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0175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3" y="4133616"/>
            <a:ext cx="4965725" cy="276704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832" y="6900661"/>
            <a:ext cx="4965726" cy="124280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3C756-0D2B-4844-A7CE-D4D7E8AD40A4}" type="datetimeFigureOut">
              <a:rPr kumimoji="1" lang="ja-JP" altLang="en-US" smtClean="0"/>
              <a:t>2020/12/31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C003-6076-4D95-8E18-02A39E5E2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803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0775" y="2976388"/>
            <a:ext cx="2473585" cy="6060547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1482" y="2969913"/>
            <a:ext cx="2473586" cy="606702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3C756-0D2B-4844-A7CE-D4D7E8AD40A4}" type="datetimeFigureOut">
              <a:rPr kumimoji="1" lang="ja-JP" altLang="en-US" smtClean="0"/>
              <a:t>2020/12/31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C003-6076-4D95-8E18-02A39E5E2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929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0775" y="2751667"/>
            <a:ext cx="247358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775" y="3632200"/>
            <a:ext cx="2473585" cy="5404733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81482" y="2751667"/>
            <a:ext cx="2473585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81482" y="3632200"/>
            <a:ext cx="2473585" cy="5404733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3C756-0D2B-4844-A7CE-D4D7E8AD40A4}" type="datetimeFigureOut">
              <a:rPr kumimoji="1" lang="ja-JP" altLang="en-US" smtClean="0"/>
              <a:t>2020/12/31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C003-6076-4D95-8E18-02A39E5E2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146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3C756-0D2B-4844-A7CE-D4D7E8AD40A4}" type="datetimeFigureOut">
              <a:rPr kumimoji="1" lang="ja-JP" altLang="en-US" smtClean="0"/>
              <a:t>2020/12/31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C003-6076-4D95-8E18-02A39E5E2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2285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3C756-0D2B-4844-A7CE-D4D7E8AD40A4}" type="datetimeFigureOut">
              <a:rPr kumimoji="1" lang="ja-JP" altLang="en-US" smtClean="0"/>
              <a:t>2020/12/31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C003-6076-4D95-8E18-02A39E5E2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086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1" y="2091267"/>
            <a:ext cx="1913597" cy="2091267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2048" y="2091267"/>
            <a:ext cx="2923510" cy="6604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1" y="4520073"/>
            <a:ext cx="1913597" cy="418253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3C756-0D2B-4844-A7CE-D4D7E8AD40A4}" type="datetimeFigureOut">
              <a:rPr kumimoji="1" lang="ja-JP" altLang="en-US" smtClean="0"/>
              <a:t>2020/12/31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C003-6076-4D95-8E18-02A39E5E2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820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42" y="2678277"/>
            <a:ext cx="2865506" cy="2274723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10138" y="1651000"/>
            <a:ext cx="1800694" cy="660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1" y="5283200"/>
            <a:ext cx="2861046" cy="1981200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3C756-0D2B-4844-A7CE-D4D7E8AD40A4}" type="datetimeFigureOut">
              <a:rPr kumimoji="1" lang="ja-JP" altLang="en-US" smtClean="0"/>
              <a:t>2020/12/31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C003-6076-4D95-8E18-02A39E5E2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9022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5809233" y="0"/>
            <a:ext cx="514350" cy="15881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3533" y="653926"/>
            <a:ext cx="5291535" cy="20229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0775" y="2965337"/>
            <a:ext cx="5033741" cy="6060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5277284" y="2720954"/>
            <a:ext cx="1430865" cy="17149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A43C756-0D2B-4844-A7CE-D4D7E8AD40A4}" type="datetimeFigureOut">
              <a:rPr kumimoji="1" lang="ja-JP" altLang="en-US" smtClean="0"/>
              <a:t>2020/12/31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3334795" y="4793154"/>
            <a:ext cx="5575259" cy="1714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24824" y="427175"/>
            <a:ext cx="471610" cy="11088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1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C003-6076-4D95-8E18-02A39E5E2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577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342905" rtl="0" eaLnBrk="1" latinLnBrk="0" hangingPunct="1">
        <a:spcBef>
          <a:spcPct val="0"/>
        </a:spcBef>
        <a:buNone/>
        <a:defRPr kumimoji="1" sz="315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80" indent="-257180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5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557222" indent="-214316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35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857265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2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200170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05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543076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05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1885982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05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228887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05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571793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05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2914698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05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42905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5" algn="l" defTabSz="342905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11" algn="l" defTabSz="342905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17" algn="l" defTabSz="342905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23" algn="l" defTabSz="342905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29" algn="l" defTabSz="342905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35" algn="l" defTabSz="342905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40" algn="l" defTabSz="342905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46" algn="l" defTabSz="342905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5450" y="221439"/>
            <a:ext cx="5291535" cy="581750"/>
          </a:xfrm>
        </p:spPr>
        <p:txBody>
          <a:bodyPr/>
          <a:lstStyle/>
          <a:p>
            <a:r>
              <a:rPr kumimoji="1" lang="en-US" altLang="ja-JP" b="1" dirty="0" smtClean="0"/>
              <a:t>CITADELS</a:t>
            </a:r>
            <a:r>
              <a:rPr kumimoji="1" lang="ja-JP" altLang="en-US" b="1" dirty="0" smtClean="0"/>
              <a:t>　あやつり人形</a:t>
            </a:r>
            <a:endParaRPr kumimoji="1" lang="ja-JP" altLang="en-US" b="1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667576"/>
              </p:ext>
            </p:extLst>
          </p:nvPr>
        </p:nvGraphicFramePr>
        <p:xfrm>
          <a:off x="247134" y="854162"/>
          <a:ext cx="6425513" cy="6241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2174"/>
                <a:gridCol w="5103339"/>
              </a:tblGrid>
              <a:tr h="32163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キャラクター名</a:t>
                      </a:r>
                      <a:endParaRPr kumimoji="1" lang="ja-JP" altLang="en-US" sz="14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36000" marR="0" marT="66040" marB="6604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特殊能力</a:t>
                      </a:r>
                    </a:p>
                  </a:txBody>
                  <a:tcPr marL="36000" marR="0" marT="66040" marB="6604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97435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kumimoji="1" lang="ja-JP" altLang="en-US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暗殺者 </a:t>
                      </a:r>
                      <a:endParaRPr kumimoji="1" lang="en-US" altLang="ja-JP" sz="16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marL="0" indent="0">
                        <a:buNone/>
                      </a:pPr>
                      <a:r>
                        <a:rPr kumimoji="1" lang="en-US" altLang="ja-JP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 Assassin</a:t>
                      </a:r>
                      <a:endParaRPr kumimoji="1" lang="ja-JP" altLang="en-US" sz="16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36000" marR="0" marT="66040" marB="6604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◆</a:t>
                      </a:r>
                      <a:r>
                        <a:rPr kumimoji="1" lang="ja-JP" alt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別のキャラクターを、暗殺（そのラウンドは行動不能）できる。指名は</a:t>
                      </a:r>
                      <a:r>
                        <a:rPr kumimoji="1" lang="en-US" altLang="ja-JP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【</a:t>
                      </a:r>
                      <a:r>
                        <a:rPr kumimoji="1" lang="ja-JP" alt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キャラクター名</a:t>
                      </a:r>
                      <a:r>
                        <a:rPr kumimoji="1" lang="en-US" altLang="ja-JP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】</a:t>
                      </a:r>
                      <a:r>
                        <a:rPr kumimoji="1" lang="ja-JP" alt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で行う。</a:t>
                      </a:r>
                      <a:endParaRPr kumimoji="1" lang="en-US" altLang="ja-JP" sz="1200" b="0" i="0" kern="1200" dirty="0" smtClean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r>
                        <a:rPr kumimoji="1" lang="en-US" altLang="ja-JP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【</a:t>
                      </a:r>
                      <a:r>
                        <a:rPr kumimoji="1" lang="ja-JP" alt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指名された者</a:t>
                      </a:r>
                      <a:r>
                        <a:rPr kumimoji="1" lang="en-US" altLang="ja-JP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】</a:t>
                      </a:r>
                      <a:r>
                        <a:rPr kumimoji="1" lang="ja-JP" alt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は、自分のターンが回ってきてキャラクター名が読み上げられた時、黙っていなければいけない</a:t>
                      </a:r>
                      <a:r>
                        <a:rPr kumimoji="1" lang="en-US" altLang="ja-JP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kumimoji="1" lang="ja-JP" alt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正体を明かさない</a:t>
                      </a:r>
                      <a:r>
                        <a:rPr kumimoji="1" lang="en-US" altLang="ja-JP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r>
                        <a:rPr kumimoji="1" lang="ja-JP" altLang="en-US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。</a:t>
                      </a:r>
                      <a:r>
                        <a:rPr kumimoji="1" lang="ja-JP" alt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そしてそのラウンドでは、最後までキャラクターカードを公開してはいけない。</a:t>
                      </a:r>
                      <a:endParaRPr kumimoji="1" lang="ja-JP" altLang="en-US" sz="1200" b="0" dirty="0">
                        <a:latin typeface="+mj-ea"/>
                        <a:ea typeface="+mj-ea"/>
                      </a:endParaRPr>
                    </a:p>
                  </a:txBody>
                  <a:tcPr marL="36000" marR="0" marT="66040" marB="6604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804075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2. </a:t>
                      </a:r>
                      <a:r>
                        <a:rPr kumimoji="1" lang="ja-JP" altLang="en-US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盗人</a:t>
                      </a:r>
                      <a:endParaRPr kumimoji="1" lang="en-US" altLang="ja-JP" sz="16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r>
                        <a:rPr kumimoji="1" lang="en-US" altLang="ja-JP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Thief</a:t>
                      </a:r>
                      <a:endParaRPr kumimoji="1" lang="ja-JP" altLang="en-US" sz="16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36000" marR="0" marT="66040" marB="6604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◆</a:t>
                      </a:r>
                      <a:r>
                        <a:rPr kumimoji="1" lang="ja-JP" altLang="en-US" sz="1200" b="0" dirty="0" smtClean="0">
                          <a:latin typeface="+mj-ea"/>
                          <a:ea typeface="+mj-ea"/>
                        </a:rPr>
                        <a:t>別のキャラクターを</a:t>
                      </a:r>
                      <a:r>
                        <a:rPr kumimoji="1" lang="en-US" altLang="ja-JP" sz="1200" b="0" dirty="0" smtClean="0">
                          <a:latin typeface="+mj-ea"/>
                          <a:ea typeface="+mj-ea"/>
                        </a:rPr>
                        <a:t>【</a:t>
                      </a:r>
                      <a:r>
                        <a:rPr kumimoji="1" lang="ja-JP" altLang="en-US" sz="1200" b="0" dirty="0" smtClean="0">
                          <a:latin typeface="+mj-ea"/>
                          <a:ea typeface="+mj-ea"/>
                        </a:rPr>
                        <a:t>キャラクター名</a:t>
                      </a:r>
                      <a:r>
                        <a:rPr kumimoji="1" lang="en-US" altLang="ja-JP" sz="1200" b="0" dirty="0" smtClean="0">
                          <a:latin typeface="+mj-ea"/>
                          <a:ea typeface="+mj-ea"/>
                        </a:rPr>
                        <a:t>】</a:t>
                      </a:r>
                      <a:r>
                        <a:rPr kumimoji="1" lang="ja-JP" altLang="en-US" sz="1200" b="0" dirty="0" smtClean="0">
                          <a:latin typeface="+mj-ea"/>
                          <a:ea typeface="+mj-ea"/>
                        </a:rPr>
                        <a:t>で指名し、手持ちの金貨をすべて奪う事ができる。</a:t>
                      </a:r>
                      <a:endParaRPr kumimoji="1" lang="en-US" altLang="ja-JP" sz="1200" b="0" dirty="0" smtClean="0">
                        <a:latin typeface="+mj-ea"/>
                        <a:ea typeface="+mj-ea"/>
                      </a:endParaRPr>
                    </a:p>
                    <a:p>
                      <a:pPr marL="0" marR="0" lvl="0" indent="0" algn="l" defTabSz="3429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【</a:t>
                      </a:r>
                      <a:r>
                        <a:rPr kumimoji="1" lang="ja-JP" alt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指名された者</a:t>
                      </a:r>
                      <a:r>
                        <a:rPr kumimoji="1" lang="en-US" altLang="ja-JP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】</a:t>
                      </a:r>
                      <a:r>
                        <a:rPr kumimoji="1" lang="ja-JP" alt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は、自分のターンが回ってきてキャラクター名が読み上げられた時、盗人に全財産を渡してから行動開始する。</a:t>
                      </a:r>
                      <a:endParaRPr kumimoji="1" lang="en-US" altLang="ja-JP" sz="1200" b="0" dirty="0" smtClean="0">
                        <a:latin typeface="+mj-ea"/>
                        <a:ea typeface="+mj-ea"/>
                      </a:endParaRPr>
                    </a:p>
                  </a:txBody>
                  <a:tcPr marL="36000" marR="0" marT="66040" marB="6604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804075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3.</a:t>
                      </a:r>
                      <a:r>
                        <a:rPr kumimoji="1" lang="ja-JP" altLang="en-US" sz="1600" baseline="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 奇術師</a:t>
                      </a:r>
                      <a:endParaRPr kumimoji="1" lang="en-US" altLang="ja-JP" sz="1600" baseline="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r>
                        <a:rPr kumimoji="1" lang="en-US" altLang="ja-JP" sz="1600" baseline="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Magician</a:t>
                      </a:r>
                      <a:endParaRPr kumimoji="1" lang="ja-JP" altLang="en-US" sz="16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36000" marR="0" marT="66040" marB="6604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◆</a:t>
                      </a:r>
                      <a:r>
                        <a:rPr kumimoji="1" lang="ja-JP" altLang="en-US" sz="1200" b="0" dirty="0" smtClean="0">
                          <a:latin typeface="+mj-ea"/>
                          <a:ea typeface="+mj-ea"/>
                        </a:rPr>
                        <a:t>手番中いつでも、次のどちらかを</a:t>
                      </a:r>
                      <a:r>
                        <a:rPr kumimoji="1" lang="en-US" altLang="ja-JP" sz="1200" b="0" dirty="0" smtClean="0">
                          <a:latin typeface="+mj-ea"/>
                          <a:ea typeface="+mj-ea"/>
                        </a:rPr>
                        <a:t>1</a:t>
                      </a:r>
                      <a:r>
                        <a:rPr kumimoji="1" lang="ja-JP" altLang="en-US" sz="1200" b="0" dirty="0" smtClean="0">
                          <a:latin typeface="+mj-ea"/>
                          <a:ea typeface="+mj-ea"/>
                        </a:rPr>
                        <a:t>回選んで実行できる。</a:t>
                      </a:r>
                      <a:endParaRPr kumimoji="1" lang="en-US" altLang="ja-JP" sz="1200" b="0" dirty="0" smtClean="0">
                        <a:latin typeface="+mj-ea"/>
                        <a:ea typeface="+mj-ea"/>
                      </a:endParaRPr>
                    </a:p>
                    <a:p>
                      <a:pPr marL="228600" indent="-228600">
                        <a:buAutoNum type="arabicPeriod"/>
                      </a:pPr>
                      <a:r>
                        <a:rPr kumimoji="1" lang="ja-JP" altLang="en-US" sz="1200" b="0" baseline="0" dirty="0" smtClean="0">
                          <a:latin typeface="+mj-ea"/>
                          <a:ea typeface="+mj-ea"/>
                        </a:rPr>
                        <a:t>ほか</a:t>
                      </a:r>
                      <a:r>
                        <a:rPr kumimoji="1" lang="en-US" altLang="ja-JP" sz="1200" b="0" baseline="0" dirty="0" smtClean="0">
                          <a:latin typeface="+mj-ea"/>
                          <a:ea typeface="+mj-ea"/>
                        </a:rPr>
                        <a:t>【</a:t>
                      </a:r>
                      <a:r>
                        <a:rPr kumimoji="1" lang="ja-JP" altLang="en-US" sz="1200" b="0" baseline="0" dirty="0" smtClean="0">
                          <a:latin typeface="+mj-ea"/>
                          <a:ea typeface="+mj-ea"/>
                        </a:rPr>
                        <a:t>プレイヤー</a:t>
                      </a:r>
                      <a:r>
                        <a:rPr kumimoji="1" lang="en-US" altLang="ja-JP" sz="1200" b="0" baseline="0" dirty="0" smtClean="0">
                          <a:latin typeface="+mj-ea"/>
                          <a:ea typeface="+mj-ea"/>
                        </a:rPr>
                        <a:t>】</a:t>
                      </a:r>
                      <a:r>
                        <a:rPr kumimoji="1" lang="ja-JP" altLang="en-US" sz="1200" b="0" baseline="0" dirty="0" smtClean="0">
                          <a:latin typeface="+mj-ea"/>
                          <a:ea typeface="+mj-ea"/>
                        </a:rPr>
                        <a:t>を</a:t>
                      </a:r>
                      <a:r>
                        <a:rPr kumimoji="1" lang="en-US" altLang="ja-JP" sz="1200" b="0" baseline="0" dirty="0" smtClean="0">
                          <a:latin typeface="+mj-ea"/>
                          <a:ea typeface="+mj-ea"/>
                        </a:rPr>
                        <a:t>1</a:t>
                      </a:r>
                      <a:r>
                        <a:rPr kumimoji="1" lang="ja-JP" altLang="en-US" sz="1200" b="0" baseline="0" dirty="0" smtClean="0">
                          <a:latin typeface="+mj-ea"/>
                          <a:ea typeface="+mj-ea"/>
                        </a:rPr>
                        <a:t>名指名して、手札をまるごと交換する。</a:t>
                      </a:r>
                      <a:endParaRPr kumimoji="1" lang="en-US" altLang="ja-JP" sz="1200" b="0" baseline="0" dirty="0" smtClean="0">
                        <a:latin typeface="+mj-ea"/>
                        <a:ea typeface="+mj-ea"/>
                      </a:endParaRPr>
                    </a:p>
                    <a:p>
                      <a:pPr marL="228600" indent="-228600">
                        <a:buAutoNum type="arabicPeriod"/>
                      </a:pPr>
                      <a:r>
                        <a:rPr kumimoji="1" lang="ja-JP" altLang="en-US" sz="1200" b="0" kern="1200" baseline="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好きな枚数の</a:t>
                      </a:r>
                      <a:r>
                        <a:rPr kumimoji="1" lang="ja-JP" altLang="en-US" sz="1200" b="0" baseline="0" dirty="0" smtClean="0">
                          <a:latin typeface="+mj-ea"/>
                          <a:ea typeface="+mj-ea"/>
                        </a:rPr>
                        <a:t>手札を建物山札の一番下に伏せて戻し、戻した同一枚数を上からドローする。</a:t>
                      </a:r>
                      <a:endParaRPr kumimoji="1" lang="en-US" altLang="ja-JP" sz="1200" b="0" dirty="0" smtClean="0">
                        <a:latin typeface="+mj-ea"/>
                        <a:ea typeface="+mj-ea"/>
                      </a:endParaRPr>
                    </a:p>
                  </a:txBody>
                  <a:tcPr marL="36000" marR="0" marT="66040" marB="6604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64326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4. </a:t>
                      </a:r>
                      <a:r>
                        <a:rPr kumimoji="1" lang="ja-JP" altLang="en-US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王様</a:t>
                      </a:r>
                      <a:endParaRPr kumimoji="1" lang="en-US" altLang="ja-JP" sz="16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r>
                        <a:rPr kumimoji="1" lang="en-US" altLang="ja-JP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King</a:t>
                      </a:r>
                      <a:endParaRPr kumimoji="1" lang="ja-JP" altLang="en-US" sz="16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36000" marR="0" marT="66040" marB="6604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+mj-ea"/>
                          <a:ea typeface="+mj-ea"/>
                        </a:rPr>
                        <a:t>◆自分の都市の建物のうち、貴族関係</a:t>
                      </a:r>
                      <a:r>
                        <a:rPr kumimoji="1" lang="en-US" altLang="ja-JP" sz="1200" b="0" dirty="0" smtClean="0">
                          <a:latin typeface="+mj-ea"/>
                          <a:ea typeface="+mj-ea"/>
                        </a:rPr>
                        <a:t>(</a:t>
                      </a:r>
                      <a:r>
                        <a:rPr kumimoji="1" lang="ja-JP" altLang="en-US" sz="1200" b="0" dirty="0" smtClean="0">
                          <a:latin typeface="+mj-ea"/>
                          <a:ea typeface="+mj-ea"/>
                        </a:rPr>
                        <a:t>黄</a:t>
                      </a:r>
                      <a:r>
                        <a:rPr kumimoji="1" lang="en-US" altLang="ja-JP" sz="1200" b="0" dirty="0" smtClean="0">
                          <a:latin typeface="+mj-ea"/>
                          <a:ea typeface="+mj-ea"/>
                        </a:rPr>
                        <a:t>)</a:t>
                      </a:r>
                      <a:r>
                        <a:rPr kumimoji="1" lang="ja-JP" altLang="en-US" sz="1200" b="0" dirty="0" err="1" smtClean="0">
                          <a:latin typeface="+mj-ea"/>
                          <a:ea typeface="+mj-ea"/>
                        </a:rPr>
                        <a:t>の枚</a:t>
                      </a:r>
                      <a:r>
                        <a:rPr kumimoji="1" lang="ja-JP" altLang="en-US" sz="1200" b="0" dirty="0" smtClean="0">
                          <a:latin typeface="+mj-ea"/>
                          <a:ea typeface="+mj-ea"/>
                        </a:rPr>
                        <a:t>数分、ゴールドを受け取る。</a:t>
                      </a:r>
                      <a:endParaRPr kumimoji="1" lang="en-US" altLang="ja-JP" sz="1200" b="0" dirty="0" smtClean="0">
                        <a:latin typeface="+mj-ea"/>
                        <a:ea typeface="+mj-ea"/>
                      </a:endParaRPr>
                    </a:p>
                    <a:p>
                      <a:r>
                        <a:rPr kumimoji="1" lang="ja-JP" altLang="en-US" sz="1200" b="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◆</a:t>
                      </a:r>
                      <a:r>
                        <a:rPr kumimoji="1" lang="ja-JP" altLang="en-US" sz="1200" b="0" dirty="0" smtClean="0">
                          <a:latin typeface="+mj-ea"/>
                          <a:ea typeface="+mj-ea"/>
                        </a:rPr>
                        <a:t>次ラウンドで最初に職業選択することができる。</a:t>
                      </a:r>
                      <a:endParaRPr kumimoji="1" lang="en-US" altLang="ja-JP" sz="1200" b="0" dirty="0" smtClean="0">
                        <a:latin typeface="+mj-ea"/>
                        <a:ea typeface="+mj-ea"/>
                      </a:endParaRPr>
                    </a:p>
                  </a:txBody>
                  <a:tcPr marL="36000" marR="0" marT="66040" marB="6604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77042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5. </a:t>
                      </a:r>
                      <a:r>
                        <a:rPr kumimoji="1" lang="ja-JP" altLang="en-US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司教</a:t>
                      </a:r>
                      <a:endParaRPr kumimoji="1" lang="en-US" altLang="ja-JP" sz="16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r>
                        <a:rPr kumimoji="1" lang="en-US" altLang="ja-JP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Bishop</a:t>
                      </a:r>
                      <a:endParaRPr kumimoji="1" lang="ja-JP" altLang="en-US" sz="16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36000" marR="0" marT="66040" marB="6604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429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◆自分の都市の建物のうち、</a:t>
                      </a:r>
                      <a:r>
                        <a:rPr kumimoji="1" lang="ja-JP" altLang="en-US" sz="1200" b="0" dirty="0" smtClean="0">
                          <a:latin typeface="+mj-ea"/>
                          <a:ea typeface="+mj-ea"/>
                        </a:rPr>
                        <a:t>宗教関係</a:t>
                      </a:r>
                      <a:r>
                        <a:rPr kumimoji="1" lang="en-US" altLang="ja-JP" sz="1200" b="0" dirty="0" smtClean="0">
                          <a:latin typeface="+mj-ea"/>
                          <a:ea typeface="+mj-ea"/>
                        </a:rPr>
                        <a:t>(</a:t>
                      </a:r>
                      <a:r>
                        <a:rPr kumimoji="1" lang="ja-JP" altLang="en-US" sz="1200" b="0" dirty="0" smtClean="0">
                          <a:latin typeface="+mj-ea"/>
                          <a:ea typeface="+mj-ea"/>
                        </a:rPr>
                        <a:t>青</a:t>
                      </a:r>
                      <a:r>
                        <a:rPr kumimoji="1" lang="en-US" altLang="ja-JP" sz="1200" b="0" dirty="0" smtClean="0">
                          <a:latin typeface="+mj-ea"/>
                          <a:ea typeface="+mj-ea"/>
                        </a:rPr>
                        <a:t>)</a:t>
                      </a:r>
                      <a:r>
                        <a:rPr kumimoji="1" lang="ja-JP" altLang="en-US" sz="1200" b="0" dirty="0" err="1" smtClean="0">
                          <a:latin typeface="+mj-ea"/>
                          <a:ea typeface="+mj-ea"/>
                        </a:rPr>
                        <a:t>の枚</a:t>
                      </a:r>
                      <a:r>
                        <a:rPr kumimoji="1" lang="ja-JP" altLang="en-US" sz="1200" b="0" dirty="0" smtClean="0">
                          <a:latin typeface="+mj-ea"/>
                          <a:ea typeface="+mj-ea"/>
                        </a:rPr>
                        <a:t>数分、</a:t>
                      </a:r>
                      <a:r>
                        <a:rPr kumimoji="1" lang="ja-JP" altLang="en-US" sz="1200" b="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ゴールドを受け取る。</a:t>
                      </a:r>
                      <a:endParaRPr kumimoji="1" lang="ja-JP" altLang="en-US" sz="1200" b="0" dirty="0" smtClean="0">
                        <a:latin typeface="+mj-ea"/>
                        <a:ea typeface="+mj-ea"/>
                      </a:endParaRPr>
                    </a:p>
                    <a:p>
                      <a:r>
                        <a:rPr kumimoji="1" lang="ja-JP" altLang="en-US" sz="1200" b="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◆</a:t>
                      </a:r>
                      <a:r>
                        <a:rPr kumimoji="1" lang="ja-JP" altLang="en-US" sz="1200" b="0" dirty="0" smtClean="0">
                          <a:latin typeface="+mj-ea"/>
                          <a:ea typeface="+mj-ea"/>
                        </a:rPr>
                        <a:t>将軍による建物破壊を防げる。</a:t>
                      </a:r>
                      <a:endParaRPr kumimoji="1" lang="en-US" altLang="ja-JP" sz="1200" b="0" dirty="0" smtClean="0">
                        <a:latin typeface="+mj-ea"/>
                        <a:ea typeface="+mj-ea"/>
                      </a:endParaRPr>
                    </a:p>
                  </a:txBody>
                  <a:tcPr marL="36000" marR="0" marT="66040" marB="6604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D4FF"/>
                    </a:solidFill>
                  </a:tcPr>
                </a:tc>
              </a:tr>
              <a:tr h="577042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6. </a:t>
                      </a:r>
                      <a:r>
                        <a:rPr kumimoji="1" lang="ja-JP" altLang="en-US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商人</a:t>
                      </a:r>
                      <a:endParaRPr kumimoji="1" lang="en-US" altLang="ja-JP" sz="16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r>
                        <a:rPr kumimoji="1" lang="en-US" altLang="ja-JP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Merchant</a:t>
                      </a:r>
                      <a:endParaRPr kumimoji="1" lang="ja-JP" altLang="en-US" sz="16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36000" marR="0" marT="66040" marB="6604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429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◆自分の都市の建物のうち、商業関係</a:t>
                      </a:r>
                      <a:r>
                        <a:rPr kumimoji="1" lang="en-US" altLang="ja-JP" sz="1200" b="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(</a:t>
                      </a:r>
                      <a:r>
                        <a:rPr kumimoji="1" lang="ja-JP" altLang="en-US" sz="1200" b="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緑</a:t>
                      </a:r>
                      <a:r>
                        <a:rPr kumimoji="1" lang="en-US" altLang="ja-JP" sz="1200" b="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)</a:t>
                      </a:r>
                      <a:r>
                        <a:rPr kumimoji="1" lang="ja-JP" altLang="en-US" sz="1200" b="0" kern="1200" dirty="0" err="1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の枚</a:t>
                      </a:r>
                      <a:r>
                        <a:rPr kumimoji="1" lang="ja-JP" altLang="en-US" sz="1200" b="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数分、ゴールドを受け取る。</a:t>
                      </a:r>
                    </a:p>
                    <a:p>
                      <a:r>
                        <a:rPr kumimoji="1" lang="ja-JP" altLang="en-US" sz="1200" b="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◆</a:t>
                      </a:r>
                      <a:r>
                        <a:rPr kumimoji="1" lang="ja-JP" alt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追加でさらに１ゴールド受け取れる。</a:t>
                      </a:r>
                      <a:endParaRPr kumimoji="1" lang="en-US" altLang="ja-JP" sz="1100" b="0" dirty="0" smtClean="0">
                        <a:latin typeface="+mj-ea"/>
                        <a:ea typeface="+mj-ea"/>
                      </a:endParaRPr>
                    </a:p>
                  </a:txBody>
                  <a:tcPr marL="36000" marR="0" marT="66040" marB="6604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577042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7. </a:t>
                      </a:r>
                      <a:r>
                        <a:rPr kumimoji="1" lang="ja-JP" altLang="en-US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建築家</a:t>
                      </a:r>
                      <a:endParaRPr kumimoji="1" lang="en-US" altLang="ja-JP" sz="16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r>
                        <a:rPr kumimoji="1" lang="en-US" altLang="ja-JP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Architect</a:t>
                      </a:r>
                    </a:p>
                  </a:txBody>
                  <a:tcPr marL="36000" marR="0" marT="66040" marB="6604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◆</a:t>
                      </a:r>
                      <a:r>
                        <a:rPr kumimoji="1" lang="ja-JP" altLang="en-US" sz="1200" b="0" dirty="0" smtClean="0">
                          <a:latin typeface="+mj-ea"/>
                          <a:ea typeface="+mj-ea"/>
                        </a:rPr>
                        <a:t>デッキから建物カードを２枚引ける。</a:t>
                      </a:r>
                    </a:p>
                    <a:p>
                      <a:r>
                        <a:rPr kumimoji="1" lang="ja-JP" altLang="en-US" sz="1200" b="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◆</a:t>
                      </a:r>
                      <a:r>
                        <a:rPr kumimoji="1" lang="ja-JP" altLang="en-US" sz="1200" b="0" dirty="0" smtClean="0">
                          <a:latin typeface="+mj-ea"/>
                          <a:ea typeface="+mj-ea"/>
                        </a:rPr>
                        <a:t>さらに１回の手番で３つまで建物を建てることができる。</a:t>
                      </a:r>
                      <a:endParaRPr kumimoji="1" lang="en-US" altLang="ja-JP" sz="1200" b="0" dirty="0" smtClean="0">
                        <a:latin typeface="+mj-ea"/>
                        <a:ea typeface="+mj-ea"/>
                      </a:endParaRPr>
                    </a:p>
                  </a:txBody>
                  <a:tcPr marL="36000" marR="0" marT="66040" marB="6604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577042">
                <a:tc>
                  <a:txBody>
                    <a:bodyPr/>
                    <a:lstStyle/>
                    <a:p>
                      <a:pPr marL="0" marR="0" lvl="0" indent="0" algn="l" defTabSz="3429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8.</a:t>
                      </a:r>
                      <a:r>
                        <a:rPr kumimoji="1" lang="ja-JP" altLang="en-US" sz="1600" baseline="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将軍</a:t>
                      </a:r>
                      <a:endParaRPr kumimoji="1" lang="ja-JP" altLang="en-US" sz="16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marL="0" marR="0" lvl="0" indent="0" algn="l" defTabSz="3429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aseline="0" dirty="0" err="1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Wariord</a:t>
                      </a:r>
                      <a:endParaRPr kumimoji="1" lang="en-US" altLang="ja-JP" sz="1600" baseline="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36000" marR="0" marT="66040" marB="6604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◆自分の都市の建物のうち、軍事関係</a:t>
                      </a:r>
                      <a:r>
                        <a:rPr kumimoji="1" lang="en-US" altLang="ja-JP" sz="1200" b="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(</a:t>
                      </a:r>
                      <a:r>
                        <a:rPr kumimoji="1" lang="ja-JP" altLang="en-US" sz="1200" b="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赤</a:t>
                      </a:r>
                      <a:r>
                        <a:rPr kumimoji="1" lang="en-US" altLang="ja-JP" sz="1200" b="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)</a:t>
                      </a:r>
                      <a:r>
                        <a:rPr kumimoji="1" lang="ja-JP" altLang="en-US" sz="1200" b="0" kern="1200" dirty="0" err="1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の枚</a:t>
                      </a:r>
                      <a:r>
                        <a:rPr kumimoji="1" lang="ja-JP" altLang="en-US" sz="1200" b="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数分、ゴールドを受け取る◆</a:t>
                      </a:r>
                      <a:r>
                        <a:rPr kumimoji="1" lang="ja-JP" altLang="en-US" sz="1200" b="0" dirty="0" smtClean="0">
                          <a:latin typeface="+mj-ea"/>
                          <a:ea typeface="+mj-ea"/>
                        </a:rPr>
                        <a:t>場にある建物１枚を選んで破壊できる。</a:t>
                      </a:r>
                      <a:r>
                        <a:rPr kumimoji="1" lang="en-US" altLang="ja-JP" sz="1200" b="0" dirty="0" smtClean="0">
                          <a:latin typeface="+mj-ea"/>
                          <a:ea typeface="+mj-ea"/>
                        </a:rPr>
                        <a:t>※</a:t>
                      </a:r>
                      <a:r>
                        <a:rPr kumimoji="1" lang="ja-JP" altLang="en-US" sz="1200" b="0" dirty="0" smtClean="0">
                          <a:latin typeface="+mj-ea"/>
                          <a:ea typeface="+mj-ea"/>
                        </a:rPr>
                        <a:t>要コスト（建物の値段－１）</a:t>
                      </a:r>
                      <a:endParaRPr kumimoji="1" lang="ja-JP" altLang="en-US" sz="1200" b="0" dirty="0">
                        <a:latin typeface="+mj-ea"/>
                        <a:ea typeface="+mj-ea"/>
                      </a:endParaRPr>
                    </a:p>
                  </a:txBody>
                  <a:tcPr marL="36000" marR="0" marT="66040" marB="6604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152231"/>
              </p:ext>
            </p:extLst>
          </p:nvPr>
        </p:nvGraphicFramePr>
        <p:xfrm>
          <a:off x="3924259" y="7677266"/>
          <a:ext cx="2550681" cy="185653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50227"/>
                <a:gridCol w="850227"/>
                <a:gridCol w="850227"/>
              </a:tblGrid>
              <a:tr h="47006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プレイヤー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数</a:t>
                      </a:r>
                      <a:endParaRPr kumimoji="1" lang="ja-JP" altLang="en-US" sz="1200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公開して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捨てる枚数</a:t>
                      </a:r>
                      <a:endParaRPr kumimoji="1" lang="ja-JP" altLang="en-US" sz="1200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伏せて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捨てる枚数</a:t>
                      </a:r>
                      <a:endParaRPr kumimoji="1" lang="ja-JP" altLang="en-US" sz="1200" dirty="0"/>
                    </a:p>
                  </a:txBody>
                  <a:tcPr marL="0" marR="0"/>
                </a:tc>
              </a:tr>
              <a:tr h="3466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4</a:t>
                      </a:r>
                      <a:endParaRPr kumimoji="1" lang="ja-JP" altLang="en-US" sz="1200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</a:t>
                      </a:r>
                      <a:endParaRPr kumimoji="1" lang="ja-JP" altLang="en-US" sz="1200" dirty="0"/>
                    </a:p>
                  </a:txBody>
                  <a:tcPr marL="0" marR="0"/>
                </a:tc>
              </a:tr>
              <a:tr h="3466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5</a:t>
                      </a:r>
                      <a:endParaRPr kumimoji="1" lang="ja-JP" altLang="en-US" sz="1200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</a:t>
                      </a:r>
                      <a:endParaRPr kumimoji="1" lang="ja-JP" altLang="en-US" sz="1200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</a:t>
                      </a:r>
                      <a:endParaRPr kumimoji="1" lang="ja-JP" altLang="en-US" sz="1200" dirty="0"/>
                    </a:p>
                  </a:txBody>
                  <a:tcPr marL="0" marR="0"/>
                </a:tc>
              </a:tr>
              <a:tr h="3466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6</a:t>
                      </a:r>
                      <a:endParaRPr kumimoji="1" lang="ja-JP" altLang="en-US" sz="1200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0</a:t>
                      </a:r>
                      <a:endParaRPr kumimoji="1" lang="ja-JP" altLang="en-US" sz="1200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</a:t>
                      </a:r>
                      <a:endParaRPr kumimoji="1" lang="ja-JP" altLang="en-US" sz="1200" dirty="0"/>
                    </a:p>
                  </a:txBody>
                  <a:tcPr marL="0" marR="0"/>
                </a:tc>
              </a:tr>
              <a:tr h="3466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7</a:t>
                      </a:r>
                      <a:endParaRPr kumimoji="1" lang="ja-JP" altLang="en-US" sz="1200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0</a:t>
                      </a:r>
                      <a:endParaRPr kumimoji="1" lang="ja-JP" altLang="en-US" sz="1200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1(*)</a:t>
                      </a:r>
                      <a:endParaRPr kumimoji="1" lang="ja-JP" altLang="en-US" sz="1200" dirty="0"/>
                    </a:p>
                  </a:txBody>
                  <a:tcPr marL="0" marR="0"/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858582"/>
              </p:ext>
            </p:extLst>
          </p:nvPr>
        </p:nvGraphicFramePr>
        <p:xfrm>
          <a:off x="425450" y="7764120"/>
          <a:ext cx="3195080" cy="1682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1944"/>
                <a:gridCol w="568411"/>
                <a:gridCol w="469557"/>
                <a:gridCol w="1495168"/>
              </a:tblGrid>
              <a:tr h="362313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建物色</a:t>
                      </a:r>
                      <a:endParaRPr kumimoji="1" lang="ja-JP" altLang="en-US" sz="1100" dirty="0"/>
                    </a:p>
                  </a:txBody>
                  <a:tcPr>
                    <a:solidFill>
                      <a:schemeClr val="bg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属性</a:t>
                      </a:r>
                      <a:endParaRPr kumimoji="1" lang="ja-JP" altLang="en-US" sz="1100" dirty="0"/>
                    </a:p>
                  </a:txBody>
                  <a:tcPr>
                    <a:solidFill>
                      <a:schemeClr val="bg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枚数</a:t>
                      </a:r>
                      <a:endParaRPr kumimoji="1" lang="ja-JP" altLang="en-US" sz="1100" dirty="0"/>
                    </a:p>
                  </a:txBody>
                  <a:tcPr>
                    <a:solidFill>
                      <a:schemeClr val="bg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対応キャラクター</a:t>
                      </a:r>
                    </a:p>
                  </a:txBody>
                  <a:tcPr>
                    <a:solidFill>
                      <a:schemeClr val="bg1">
                        <a:lumMod val="85000"/>
                        <a:lumOff val="15000"/>
                      </a:schemeClr>
                    </a:solidFill>
                  </a:tcPr>
                </a:tc>
              </a:tr>
              <a:tr h="26716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黃</a:t>
                      </a:r>
                      <a:endParaRPr kumimoji="1" lang="ja-JP" altLang="en-US" sz="11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貴族</a:t>
                      </a:r>
                      <a:endParaRPr kumimoji="1" lang="ja-JP" altLang="en-US" sz="11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12</a:t>
                      </a:r>
                      <a:endParaRPr kumimoji="1" lang="ja-JP" altLang="en-US" sz="11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王様</a:t>
                      </a:r>
                      <a:endParaRPr kumimoji="1" lang="ja-JP" altLang="en-US" sz="11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6716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青</a:t>
                      </a:r>
                      <a:endParaRPr kumimoji="1" lang="ja-JP" altLang="en-US" sz="1100" dirty="0"/>
                    </a:p>
                  </a:txBody>
                  <a:tcPr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宗教</a:t>
                      </a:r>
                      <a:endParaRPr kumimoji="1" lang="ja-JP" altLang="en-US" sz="1100" dirty="0"/>
                    </a:p>
                  </a:txBody>
                  <a:tcPr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11</a:t>
                      </a:r>
                      <a:endParaRPr kumimoji="1" lang="ja-JP" altLang="en-US" sz="1100" dirty="0"/>
                    </a:p>
                  </a:txBody>
                  <a:tcPr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司教</a:t>
                      </a:r>
                      <a:endParaRPr kumimoji="1" lang="ja-JP" altLang="en-US" sz="1100" dirty="0"/>
                    </a:p>
                  </a:txBody>
                  <a:tcPr>
                    <a:solidFill>
                      <a:srgbClr val="5BD4FF"/>
                    </a:solidFill>
                  </a:tcPr>
                </a:tc>
              </a:tr>
              <a:tr h="268034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緑</a:t>
                      </a:r>
                      <a:endParaRPr kumimoji="1" lang="ja-JP" altLang="en-US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商業</a:t>
                      </a:r>
                      <a:endParaRPr kumimoji="1" lang="ja-JP" altLang="en-US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20</a:t>
                      </a:r>
                      <a:endParaRPr kumimoji="1" lang="ja-JP" altLang="en-US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商人</a:t>
                      </a:r>
                      <a:endParaRPr kumimoji="1" lang="ja-JP" altLang="en-US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9969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赤</a:t>
                      </a:r>
                      <a:endParaRPr kumimoji="1" lang="ja-JP" altLang="en-US" sz="11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軍事</a:t>
                      </a:r>
                      <a:endParaRPr kumimoji="1" lang="ja-JP" altLang="en-US" sz="11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11</a:t>
                      </a:r>
                      <a:endParaRPr kumimoji="1" lang="ja-JP" altLang="en-US" sz="11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将軍</a:t>
                      </a:r>
                      <a:endParaRPr kumimoji="1" lang="ja-JP" altLang="en-US" sz="11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9690">
                <a:tc>
                  <a:txBody>
                    <a:bodyPr/>
                    <a:lstStyle/>
                    <a:p>
                      <a:r>
                        <a:rPr kumimoji="1" lang="ja-JP" altLang="en-US" sz="1100" b="1" dirty="0" smtClean="0"/>
                        <a:t>紫</a:t>
                      </a:r>
                      <a:endParaRPr kumimoji="1" lang="ja-JP" altLang="en-US" sz="11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 smtClean="0"/>
                        <a:t>特殊</a:t>
                      </a:r>
                      <a:endParaRPr kumimoji="1" lang="ja-JP" altLang="en-US" sz="11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12</a:t>
                      </a:r>
                      <a:endParaRPr kumimoji="1" lang="ja-JP" altLang="en-US" sz="11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(</a:t>
                      </a:r>
                      <a:r>
                        <a:rPr kumimoji="1" lang="ja-JP" altLang="en-US" sz="1100" b="1" dirty="0" smtClean="0"/>
                        <a:t>特殊効果</a:t>
                      </a:r>
                      <a:r>
                        <a:rPr kumimoji="1" lang="en-US" altLang="ja-JP" sz="1100" b="1" dirty="0" smtClean="0"/>
                        <a:t>)</a:t>
                      </a:r>
                      <a:endParaRPr kumimoji="1" lang="ja-JP" altLang="en-US" sz="11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Picture 2" descr="Amazon | あやつり人形クラシック 完全日本語版 | ボードゲーム | おもちゃ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592" y="92394"/>
            <a:ext cx="1063264" cy="987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95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1850" y="456580"/>
            <a:ext cx="5291535" cy="668247"/>
          </a:xfrm>
        </p:spPr>
        <p:txBody>
          <a:bodyPr/>
          <a:lstStyle/>
          <a:p>
            <a:r>
              <a:rPr lang="ja-JP" altLang="en-US" b="1" dirty="0" smtClean="0"/>
              <a:t>ラウンドの</a:t>
            </a:r>
            <a:r>
              <a:rPr lang="ja-JP" altLang="en-US" b="1" dirty="0"/>
              <a:t>流れ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9458" y="1086484"/>
            <a:ext cx="5964824" cy="4415915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sz="1800" b="1" dirty="0" smtClean="0"/>
              <a:t>１．</a:t>
            </a:r>
            <a:r>
              <a:rPr kumimoji="1" lang="ja-JP" altLang="en-US" sz="1900" b="1" dirty="0" smtClean="0"/>
              <a:t>キャラクター選択　カードドラフト制</a:t>
            </a:r>
            <a:endParaRPr kumimoji="1" lang="en-US" altLang="ja-JP" sz="1900" b="1" dirty="0" smtClean="0"/>
          </a:p>
          <a:p>
            <a:pPr marL="0" indent="0">
              <a:buNone/>
            </a:pPr>
            <a:endParaRPr kumimoji="1" lang="en-US" altLang="ja-JP" sz="1900" b="1" dirty="0" smtClean="0"/>
          </a:p>
          <a:p>
            <a:r>
              <a:rPr kumimoji="1" lang="ja-JP" altLang="en-US" sz="1900" b="1" dirty="0" smtClean="0"/>
              <a:t>２．キャラクターの行動。</a:t>
            </a:r>
            <a:r>
              <a:rPr kumimoji="1" lang="ja-JP" altLang="en-US" sz="1900" b="1" u="sng" dirty="0" smtClean="0"/>
              <a:t>順番は、番号順。</a:t>
            </a:r>
            <a:endParaRPr kumimoji="1" lang="en-US" altLang="ja-JP" sz="1900" b="1" u="sng" dirty="0" smtClean="0"/>
          </a:p>
          <a:p>
            <a:pPr lvl="1"/>
            <a:r>
              <a:rPr kumimoji="1" lang="ja-JP" altLang="en-US" sz="1700" b="1" dirty="0" smtClean="0"/>
              <a:t>２</a:t>
            </a:r>
            <a:r>
              <a:rPr kumimoji="1" lang="en-US" altLang="ja-JP" sz="1700" b="1" dirty="0" smtClean="0"/>
              <a:t>-1. </a:t>
            </a:r>
            <a:r>
              <a:rPr kumimoji="1" lang="ja-JP" altLang="en-US" sz="1700" b="1" dirty="0" smtClean="0"/>
              <a:t>アクション</a:t>
            </a:r>
            <a:r>
              <a:rPr kumimoji="1" lang="en-US" altLang="ja-JP" sz="1700" b="1" dirty="0" smtClean="0"/>
              <a:t>(</a:t>
            </a:r>
            <a:r>
              <a:rPr kumimoji="1" lang="ja-JP" altLang="en-US" sz="1700" b="1" dirty="0" smtClean="0"/>
              <a:t>どちらか１つを選ぶ</a:t>
            </a:r>
            <a:r>
              <a:rPr kumimoji="1" lang="en-US" altLang="ja-JP" sz="1700" b="1" dirty="0" smtClean="0"/>
              <a:t>)</a:t>
            </a:r>
          </a:p>
          <a:p>
            <a:pPr lvl="2"/>
            <a:r>
              <a:rPr lang="en-US" altLang="ja-JP" sz="1700" b="1" dirty="0" smtClean="0"/>
              <a:t>A. </a:t>
            </a:r>
            <a:r>
              <a:rPr lang="ja-JP" altLang="en-US" sz="1700" b="1" dirty="0" smtClean="0"/>
              <a:t>銀行から</a:t>
            </a:r>
            <a:r>
              <a:rPr lang="en-US" altLang="ja-JP" sz="1700" b="1" dirty="0" smtClean="0"/>
              <a:t>2</a:t>
            </a:r>
            <a:r>
              <a:rPr lang="ja-JP" altLang="en-US" sz="1700" b="1" dirty="0" smtClean="0"/>
              <a:t>ゴールド受け取る。</a:t>
            </a:r>
            <a:endParaRPr lang="en-US" altLang="ja-JP" sz="1700" b="1" dirty="0" smtClean="0"/>
          </a:p>
          <a:p>
            <a:pPr lvl="2"/>
            <a:r>
              <a:rPr lang="en-US" altLang="ja-JP" sz="1700" b="1" dirty="0" smtClean="0"/>
              <a:t>B. </a:t>
            </a:r>
            <a:r>
              <a:rPr lang="ja-JP" altLang="en-US" sz="1700" b="1" dirty="0" smtClean="0"/>
              <a:t>建物</a:t>
            </a:r>
            <a:r>
              <a:rPr lang="ja-JP" altLang="en-US" sz="1700" b="1" dirty="0"/>
              <a:t>デッキの上から２枚のカードを引き、そのうち</a:t>
            </a:r>
            <a:r>
              <a:rPr lang="en-US" altLang="ja-JP" sz="1700" b="1" dirty="0"/>
              <a:t>1</a:t>
            </a:r>
            <a:r>
              <a:rPr lang="ja-JP" altLang="en-US" sz="1700" b="1" dirty="0"/>
              <a:t>枚を手札に加え、</a:t>
            </a:r>
            <a:r>
              <a:rPr lang="en-US" altLang="ja-JP" sz="1700" b="1" dirty="0"/>
              <a:t>1</a:t>
            </a:r>
            <a:r>
              <a:rPr lang="ja-JP" altLang="en-US" sz="1700" b="1" dirty="0"/>
              <a:t>枚をデッキの底に戻す</a:t>
            </a:r>
            <a:r>
              <a:rPr lang="ja-JP" altLang="en-US" sz="1700" b="1" dirty="0" smtClean="0"/>
              <a:t>。</a:t>
            </a:r>
            <a:endParaRPr lang="en-US" altLang="ja-JP" sz="1700" b="1" dirty="0" smtClean="0"/>
          </a:p>
          <a:p>
            <a:pPr lvl="1"/>
            <a:r>
              <a:rPr kumimoji="1" lang="en-US" altLang="ja-JP" sz="1700" b="1" dirty="0" smtClean="0"/>
              <a:t>2-2A. </a:t>
            </a:r>
            <a:r>
              <a:rPr kumimoji="1" lang="ja-JP" altLang="en-US" sz="1700" b="1" dirty="0" smtClean="0"/>
              <a:t>建物の建設</a:t>
            </a:r>
            <a:endParaRPr kumimoji="1" lang="en-US" altLang="ja-JP" sz="1700" b="1" dirty="0" smtClean="0"/>
          </a:p>
          <a:p>
            <a:pPr lvl="2"/>
            <a:r>
              <a:rPr lang="ja-JP" altLang="en-US" sz="1700" b="1" dirty="0"/>
              <a:t>左上に描かれている金貨と同じ数だけゴールドを支払って建設します。原則</a:t>
            </a:r>
            <a:r>
              <a:rPr lang="en-US" altLang="ja-JP" sz="1700" b="1" dirty="0"/>
              <a:t>1</a:t>
            </a:r>
            <a:r>
              <a:rPr lang="ja-JP" altLang="en-US" sz="1700" b="1" dirty="0"/>
              <a:t>ターンにつき１つのみ</a:t>
            </a:r>
            <a:r>
              <a:rPr lang="ja-JP" altLang="en-US" sz="1700" b="1" dirty="0" smtClean="0"/>
              <a:t>。</a:t>
            </a:r>
            <a:endParaRPr lang="en-US" altLang="ja-JP" sz="1300" b="1" dirty="0" smtClean="0"/>
          </a:p>
          <a:p>
            <a:pPr lvl="2"/>
            <a:r>
              <a:rPr lang="en-US" altLang="ja-JP" sz="1300" b="1" dirty="0"/>
              <a:t>1</a:t>
            </a:r>
            <a:r>
              <a:rPr lang="ja-JP" altLang="en-US" sz="1300" b="1" dirty="0"/>
              <a:t>人のプレイヤーが同じ名前の建物を</a:t>
            </a:r>
            <a:r>
              <a:rPr lang="en-US" altLang="ja-JP" sz="1300" b="1" dirty="0"/>
              <a:t>2</a:t>
            </a:r>
            <a:r>
              <a:rPr lang="ja-JP" altLang="en-US" sz="1300" b="1" dirty="0"/>
              <a:t>つ建てることは</a:t>
            </a:r>
            <a:r>
              <a:rPr lang="ja-JP" altLang="en-US" sz="1300" b="1" dirty="0" smtClean="0"/>
              <a:t>できない。</a:t>
            </a:r>
            <a:endParaRPr lang="en-US" altLang="ja-JP" sz="1700" b="1" dirty="0" smtClean="0"/>
          </a:p>
          <a:p>
            <a:pPr lvl="1"/>
            <a:r>
              <a:rPr lang="en-US" altLang="ja-JP" sz="1700" b="1" dirty="0" smtClean="0"/>
              <a:t>2-2B. </a:t>
            </a:r>
            <a:r>
              <a:rPr lang="ja-JP" altLang="en-US" sz="1700" b="1" dirty="0" smtClean="0"/>
              <a:t>特殊効果を使用</a:t>
            </a:r>
            <a:endParaRPr lang="en-US" altLang="ja-JP" sz="1700" b="1" dirty="0" smtClean="0"/>
          </a:p>
          <a:p>
            <a:pPr lvl="2"/>
            <a:r>
              <a:rPr lang="ja-JP" altLang="en-US" sz="1700" b="1" dirty="0" smtClean="0"/>
              <a:t>操る</a:t>
            </a:r>
            <a:r>
              <a:rPr lang="ja-JP" altLang="en-US" sz="1700" b="1" dirty="0"/>
              <a:t>キャラクターの特殊能力を</a:t>
            </a:r>
            <a:r>
              <a:rPr lang="ja-JP" altLang="en-US" sz="1700" b="1" dirty="0" smtClean="0"/>
              <a:t>使</a:t>
            </a:r>
            <a:r>
              <a:rPr lang="ja-JP" altLang="en-US" sz="1700" b="1" dirty="0"/>
              <a:t>う</a:t>
            </a:r>
            <a:r>
              <a:rPr lang="ja-JP" altLang="en-US" sz="1700" b="1" dirty="0" smtClean="0"/>
              <a:t>。</a:t>
            </a:r>
            <a:r>
              <a:rPr lang="ja-JP" altLang="en-US" sz="1700" b="1" dirty="0"/>
              <a:t>これを使うタイミングはいつでも</a:t>
            </a:r>
            <a:r>
              <a:rPr lang="ja-JP" altLang="en-US" sz="1700" b="1" dirty="0" smtClean="0"/>
              <a:t>構わない。</a:t>
            </a:r>
            <a:endParaRPr kumimoji="1" lang="ja-JP" altLang="en-US" sz="1900" b="1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300067" y="6034437"/>
            <a:ext cx="5291535" cy="6682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342905" rtl="0" eaLnBrk="1" latinLnBrk="0" hangingPunct="1">
              <a:spcBef>
                <a:spcPct val="0"/>
              </a:spcBef>
              <a:buNone/>
              <a:defRPr kumimoji="1" sz="315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b="1" dirty="0"/>
              <a:t>ゲーム</a:t>
            </a:r>
            <a:r>
              <a:rPr lang="ja-JP" altLang="en-US" b="1" dirty="0" smtClean="0"/>
              <a:t>終了</a:t>
            </a:r>
            <a:endParaRPr lang="ja-JP" altLang="en-US" b="1" dirty="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499458" y="6617250"/>
            <a:ext cx="5631192" cy="446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7180" indent="-257180" algn="l" defTabSz="342905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5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57222" indent="-214316" algn="l" defTabSz="342905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35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57265" indent="-171453" algn="l" defTabSz="342905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200170" indent="-171453" algn="l" defTabSz="342905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05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543076" indent="-171453" algn="l" defTabSz="342905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05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85982" indent="-171453" algn="l" defTabSz="342905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05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228887" indent="-171453" algn="l" defTabSz="342905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05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571793" indent="-171453" algn="l" defTabSz="342905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05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914698" indent="-171453" algn="l" defTabSz="342905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05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ja-JP" altLang="en-US" sz="1800" b="1" dirty="0" smtClean="0"/>
              <a:t>誰か</a:t>
            </a:r>
            <a:r>
              <a:rPr lang="ja-JP" altLang="en-US" sz="1800" b="1" dirty="0" smtClean="0"/>
              <a:t>が</a:t>
            </a:r>
            <a:r>
              <a:rPr lang="ja-JP" altLang="en-US" sz="1800" b="1" dirty="0"/>
              <a:t>７</a:t>
            </a:r>
            <a:r>
              <a:rPr lang="ja-JP" altLang="en-US" sz="1800" b="1" dirty="0" smtClean="0"/>
              <a:t>つ目</a:t>
            </a:r>
            <a:r>
              <a:rPr lang="ja-JP" altLang="en-US" sz="1800" b="1" dirty="0" smtClean="0"/>
              <a:t>の建物を立てたラウンドの終了時。</a:t>
            </a:r>
            <a:endParaRPr lang="ja-JP" altLang="en-US" sz="1800" b="1" dirty="0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271850" y="7678008"/>
            <a:ext cx="5291535" cy="6682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342905" rtl="0" eaLnBrk="1" latinLnBrk="0" hangingPunct="1">
              <a:spcBef>
                <a:spcPct val="0"/>
              </a:spcBef>
              <a:buNone/>
              <a:defRPr kumimoji="1" sz="315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b="1" dirty="0" smtClean="0"/>
              <a:t>ゲーム終了後の得点計算</a:t>
            </a:r>
            <a:endParaRPr lang="ja-JP" altLang="en-US" b="1" dirty="0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271850" y="8346255"/>
            <a:ext cx="6722075" cy="1057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7180" indent="-257180" algn="l" defTabSz="342905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5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57222" indent="-214316" algn="l" defTabSz="342905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35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57265" indent="-171453" algn="l" defTabSz="342905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200170" indent="-171453" algn="l" defTabSz="342905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05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543076" indent="-171453" algn="l" defTabSz="342905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05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85982" indent="-171453" algn="l" defTabSz="342905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05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228887" indent="-171453" algn="l" defTabSz="342905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05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571793" indent="-171453" algn="l" defTabSz="342905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05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914698" indent="-171453" algn="l" defTabSz="342905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05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ja-JP" altLang="en-US" sz="1600" b="1" dirty="0" smtClean="0"/>
              <a:t>１．自分</a:t>
            </a:r>
            <a:r>
              <a:rPr lang="ja-JP" altLang="en-US" sz="1600" b="1" dirty="0"/>
              <a:t>が建設していた建物に示された金色シンボルの合計点</a:t>
            </a:r>
          </a:p>
          <a:p>
            <a:r>
              <a:rPr lang="ja-JP" altLang="en-US" sz="1600" b="1" dirty="0" smtClean="0"/>
              <a:t>２．</a:t>
            </a:r>
            <a:r>
              <a:rPr lang="en-US" altLang="ja-JP" sz="1600" b="1" dirty="0" smtClean="0"/>
              <a:t>5</a:t>
            </a:r>
            <a:r>
              <a:rPr lang="ja-JP" altLang="en-US" sz="1600" b="1" dirty="0"/>
              <a:t>色の建物全てを</a:t>
            </a:r>
            <a:r>
              <a:rPr lang="en-US" altLang="ja-JP" sz="1600" b="1" dirty="0"/>
              <a:t>1</a:t>
            </a:r>
            <a:r>
              <a:rPr lang="ja-JP" altLang="en-US" sz="1600" b="1" dirty="0"/>
              <a:t>枚以上建設したら＋３点</a:t>
            </a:r>
          </a:p>
          <a:p>
            <a:r>
              <a:rPr lang="ja-JP" altLang="en-US" sz="1600" b="1" dirty="0" smtClean="0"/>
              <a:t>３．</a:t>
            </a:r>
            <a:r>
              <a:rPr lang="ja-JP" altLang="en-US" sz="1600" b="1" dirty="0"/>
              <a:t>７</a:t>
            </a:r>
            <a:r>
              <a:rPr lang="ja-JP" altLang="en-US" sz="1600" b="1" dirty="0" smtClean="0"/>
              <a:t>番目の建物</a:t>
            </a:r>
            <a:r>
              <a:rPr lang="ja-JP" altLang="en-US" sz="1600" b="1" dirty="0"/>
              <a:t>を建設したら＋</a:t>
            </a:r>
            <a:r>
              <a:rPr lang="en-US" altLang="ja-JP" sz="1600" b="1" dirty="0"/>
              <a:t>4</a:t>
            </a:r>
            <a:r>
              <a:rPr lang="ja-JP" altLang="en-US" sz="1600" b="1" dirty="0"/>
              <a:t>点（最初</a:t>
            </a:r>
            <a:r>
              <a:rPr lang="ja-JP" altLang="en-US" sz="1600" b="1" dirty="0" smtClean="0"/>
              <a:t>）＋</a:t>
            </a:r>
            <a:r>
              <a:rPr lang="en-US" altLang="ja-JP" sz="1600" b="1" dirty="0"/>
              <a:t>2</a:t>
            </a:r>
            <a:r>
              <a:rPr lang="ja-JP" altLang="en-US" sz="1600" b="1" dirty="0"/>
              <a:t>点（</a:t>
            </a:r>
            <a:r>
              <a:rPr lang="en-US" altLang="ja-JP" sz="1600" b="1" dirty="0"/>
              <a:t>2</a:t>
            </a:r>
            <a:r>
              <a:rPr lang="ja-JP" altLang="en-US" sz="1600" b="1" dirty="0"/>
              <a:t>番目以降）</a:t>
            </a:r>
          </a:p>
        </p:txBody>
      </p:sp>
      <p:pic>
        <p:nvPicPr>
          <p:cNvPr id="1026" name="Picture 2" descr="Amazon | あやつり人形クラシック 完全日本語版 | ボードゲーム | おもちゃ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863" y="585493"/>
            <a:ext cx="1300027" cy="1207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77456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イオン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TM02836342[[fn=イオン]]</Template>
  <TotalTime>674</TotalTime>
  <Words>492</Words>
  <Application>Microsoft Office PowerPoint</Application>
  <PresentationFormat>A4 210 x 297 mm</PresentationFormat>
  <Paragraphs>95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UD デジタル 教科書体 NP-B</vt:lpstr>
      <vt:lpstr>メイリオ</vt:lpstr>
      <vt:lpstr>Arial</vt:lpstr>
      <vt:lpstr>Century Gothic</vt:lpstr>
      <vt:lpstr>Wingdings 3</vt:lpstr>
      <vt:lpstr>イオン</vt:lpstr>
      <vt:lpstr>CITADELS　あやつり人形</vt:lpstr>
      <vt:lpstr>ラウンドの流れ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26</cp:revision>
  <dcterms:created xsi:type="dcterms:W3CDTF">2020-10-18T12:05:04Z</dcterms:created>
  <dcterms:modified xsi:type="dcterms:W3CDTF">2020-12-31T06:42:01Z</dcterms:modified>
</cp:coreProperties>
</file>